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60" r:id="rId2"/>
    <p:sldId id="261" r:id="rId3"/>
    <p:sldId id="265" r:id="rId4"/>
    <p:sldId id="262" r:id="rId5"/>
    <p:sldId id="264" r:id="rId6"/>
    <p:sldId id="266" r:id="rId7"/>
    <p:sldId id="270" r:id="rId8"/>
    <p:sldId id="269" r:id="rId9"/>
    <p:sldId id="267" r:id="rId10"/>
    <p:sldId id="272" r:id="rId11"/>
    <p:sldId id="273" r:id="rId12"/>
    <p:sldId id="274" r:id="rId13"/>
    <p:sldId id="275"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6/6/23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57445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816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5612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4367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2440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55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0484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6590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8127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16605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6/6/23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79859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6/6/23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100674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609560"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609560"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flickr.com/photos/texaseagle/72828239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onversamos.wordpress.com/2013/05/29/memorial-day/"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oinsblog.ws/2018/05/memorial-day-2018.html"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flickr.com/photos/jeepersmedia/14129691351"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mlpp.pressbooks.pub/ushistory2/chapter/world-war-ii/"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yoursforgoodfermentables.com/2016/05/on-memorial-day-beer-belongs-and-respect.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d flowers&#10;&#10;Description automatically generated with medium confidence">
            <a:extLst>
              <a:ext uri="{FF2B5EF4-FFF2-40B4-BE49-F238E27FC236}">
                <a16:creationId xmlns:a16="http://schemas.microsoft.com/office/drawing/2014/main" id="{22FBFC35-3C49-8D2E-D775-DAF46DF066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58663" cy="6857999"/>
          </a:xfrm>
          <a:prstGeom prst="rect">
            <a:avLst/>
          </a:prstGeom>
        </p:spPr>
      </p:pic>
      <p:sp>
        <p:nvSpPr>
          <p:cNvPr id="8" name="Title 1">
            <a:extLst>
              <a:ext uri="{FF2B5EF4-FFF2-40B4-BE49-F238E27FC236}">
                <a16:creationId xmlns:a16="http://schemas.microsoft.com/office/drawing/2014/main" id="{B7AF6F5B-B61D-2873-BE41-427B50AD4E4D}"/>
              </a:ext>
            </a:extLst>
          </p:cNvPr>
          <p:cNvSpPr txBox="1">
            <a:spLocks/>
          </p:cNvSpPr>
          <p:nvPr/>
        </p:nvSpPr>
        <p:spPr>
          <a:xfrm>
            <a:off x="7354111" y="247165"/>
            <a:ext cx="4804552" cy="1166856"/>
          </a:xfrm>
          <a:prstGeom prst="rect">
            <a:avLst/>
          </a:prstGeom>
        </p:spPr>
        <p:txBody>
          <a:bodyPr>
            <a:normAutofit fontScale="92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r>
              <a:rPr lang="en-US" i="0" dirty="0">
                <a:solidFill>
                  <a:schemeClr val="bg2"/>
                </a:solidFill>
                <a:latin typeface="Bahnschrift Light" panose="020B0502040204020203" pitchFamily="34" charset="0"/>
                <a:ea typeface="BatangChe" panose="020B0503020000020004" pitchFamily="49" charset="-127"/>
              </a:rPr>
              <a:t>Memorial Day</a:t>
            </a:r>
          </a:p>
        </p:txBody>
      </p:sp>
    </p:spTree>
    <p:extLst>
      <p:ext uri="{BB962C8B-B14F-4D97-AF65-F5344CB8AC3E}">
        <p14:creationId xmlns:p14="http://schemas.microsoft.com/office/powerpoint/2010/main" val="9968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83E9-ADE6-E637-D061-D05AB88E5E6E}"/>
              </a:ext>
            </a:extLst>
          </p:cNvPr>
          <p:cNvSpPr>
            <a:spLocks noGrp="1"/>
          </p:cNvSpPr>
          <p:nvPr>
            <p:ph type="title"/>
          </p:nvPr>
        </p:nvSpPr>
        <p:spPr>
          <a:xfrm>
            <a:off x="0" y="255639"/>
            <a:ext cx="12034683" cy="6587612"/>
          </a:xfrm>
        </p:spPr>
        <p:txBody>
          <a:bodyPr>
            <a:noAutofit/>
          </a:bodyPr>
          <a:lstStyle/>
          <a:p>
            <a:pPr marL="571500" indent="-571500">
              <a:buFont typeface="Arial" panose="020B0604020202020204" pitchFamily="34" charset="0"/>
              <a:buChar char="•"/>
            </a:pPr>
            <a:r>
              <a:rPr lang="en-US" sz="3600" i="0" dirty="0">
                <a:solidFill>
                  <a:schemeClr val="bg1"/>
                </a:solidFill>
                <a:latin typeface="Bahnschrift SemiBold" panose="020B0502040204020203" pitchFamily="34" charset="0"/>
                <a:cs typeface="Cavolini" panose="03000502040302020204" pitchFamily="66" charset="0"/>
              </a:rPr>
              <a:t>In 1918, two days before the signing</a:t>
            </a:r>
            <a:br>
              <a:rPr lang="en-US" sz="3600" i="0" dirty="0">
                <a:solidFill>
                  <a:schemeClr val="bg1"/>
                </a:solidFill>
                <a:latin typeface="Bahnschrift SemiBold" panose="020B0502040204020203" pitchFamily="34" charset="0"/>
                <a:cs typeface="Cavolini" panose="03000502040302020204" pitchFamily="66" charset="0"/>
              </a:rPr>
            </a:br>
            <a:r>
              <a:rPr lang="en-US" sz="3600" i="0" dirty="0">
                <a:solidFill>
                  <a:schemeClr val="bg1"/>
                </a:solidFill>
                <a:latin typeface="Bahnschrift SemiBold" panose="020B0502040204020203" pitchFamily="34" charset="0"/>
                <a:cs typeface="Cavolini" panose="03000502040302020204" pitchFamily="66" charset="0"/>
              </a:rPr>
              <a:t>of the Armistice to end WWI, Moina</a:t>
            </a:r>
            <a:br>
              <a:rPr lang="en-US" sz="3600" i="0" dirty="0">
                <a:solidFill>
                  <a:schemeClr val="bg1"/>
                </a:solidFill>
                <a:latin typeface="Bahnschrift SemiBold" panose="020B0502040204020203" pitchFamily="34" charset="0"/>
                <a:cs typeface="Cavolini" panose="03000502040302020204" pitchFamily="66" charset="0"/>
              </a:rPr>
            </a:br>
            <a:r>
              <a:rPr lang="en-US" sz="3600" i="0" dirty="0">
                <a:solidFill>
                  <a:schemeClr val="bg1"/>
                </a:solidFill>
                <a:latin typeface="Bahnschrift SemiBold" panose="020B0502040204020203" pitchFamily="34" charset="0"/>
                <a:cs typeface="Cavolini" panose="03000502040302020204" pitchFamily="66" charset="0"/>
              </a:rPr>
              <a:t>Michael, an educator and volunteer </a:t>
            </a:r>
            <a:br>
              <a:rPr lang="en-US" sz="3600" i="0" dirty="0">
                <a:solidFill>
                  <a:schemeClr val="bg1"/>
                </a:solidFill>
                <a:latin typeface="Bahnschrift SemiBold" panose="020B0502040204020203" pitchFamily="34" charset="0"/>
                <a:cs typeface="Cavolini" panose="03000502040302020204" pitchFamily="66" charset="0"/>
              </a:rPr>
            </a:br>
            <a:r>
              <a:rPr lang="en-US" sz="3600" i="0" dirty="0">
                <a:solidFill>
                  <a:schemeClr val="bg1"/>
                </a:solidFill>
                <a:latin typeface="Bahnschrift SemiBold" panose="020B0502040204020203" pitchFamily="34" charset="0"/>
                <a:cs typeface="Cavolini" panose="03000502040302020204" pitchFamily="66" charset="0"/>
              </a:rPr>
              <a:t>with </a:t>
            </a:r>
            <a:r>
              <a:rPr lang="en-US" sz="3600" b="0" i="0" dirty="0">
                <a:solidFill>
                  <a:schemeClr val="bg1"/>
                </a:solidFill>
                <a:effectLst/>
                <a:latin typeface="Bahnschrift SemiBold" panose="020B0502040204020203" pitchFamily="34" charset="0"/>
              </a:rPr>
              <a:t>the overseas YMCA war workers </a:t>
            </a:r>
            <a:br>
              <a:rPr lang="en-US" sz="3600" b="0" i="0" dirty="0">
                <a:solidFill>
                  <a:schemeClr val="bg1"/>
                </a:solidFill>
                <a:effectLst/>
                <a:latin typeface="Bahnschrift SemiBold" panose="020B0502040204020203" pitchFamily="34" charset="0"/>
              </a:rPr>
            </a:br>
            <a:r>
              <a:rPr lang="en-US" sz="3600" b="0" i="0" dirty="0">
                <a:solidFill>
                  <a:schemeClr val="bg1"/>
                </a:solidFill>
                <a:effectLst/>
                <a:latin typeface="Bahnschrift SemiBold" panose="020B0502040204020203" pitchFamily="34" charset="0"/>
              </a:rPr>
              <a:t>at </a:t>
            </a:r>
            <a:r>
              <a:rPr lang="en-US" sz="3600" i="0" dirty="0">
                <a:solidFill>
                  <a:schemeClr val="bg1"/>
                </a:solidFill>
                <a:latin typeface="Bahnschrift SemiBold" panose="020B0502040204020203" pitchFamily="34" charset="0"/>
              </a:rPr>
              <a:t>C</a:t>
            </a:r>
            <a:r>
              <a:rPr lang="en-US" sz="3600" b="0" i="0" dirty="0">
                <a:solidFill>
                  <a:schemeClr val="bg1"/>
                </a:solidFill>
                <a:effectLst/>
                <a:latin typeface="Bahnschrift SemiBold" panose="020B0502040204020203" pitchFamily="34" charset="0"/>
              </a:rPr>
              <a:t>olumbia University in New York, </a:t>
            </a:r>
            <a:br>
              <a:rPr lang="en-US" sz="3600" b="0" i="0" dirty="0">
                <a:solidFill>
                  <a:schemeClr val="bg1"/>
                </a:solidFill>
                <a:effectLst/>
                <a:latin typeface="Bahnschrift SemiBold" panose="020B0502040204020203" pitchFamily="34" charset="0"/>
              </a:rPr>
            </a:br>
            <a:r>
              <a:rPr lang="en-US" sz="3600" b="0" i="0" dirty="0">
                <a:solidFill>
                  <a:schemeClr val="bg1"/>
                </a:solidFill>
                <a:effectLst/>
                <a:latin typeface="Bahnschrift SemiBold" panose="020B0502040204020203" pitchFamily="34" charset="0"/>
              </a:rPr>
              <a:t>read the poem again, in a magazine.</a:t>
            </a:r>
            <a:br>
              <a:rPr lang="en-US" sz="3600" b="0" i="0" dirty="0">
                <a:solidFill>
                  <a:schemeClr val="bg1"/>
                </a:solidFill>
                <a:effectLst/>
                <a:latin typeface="Bahnschrift SemiBold" panose="020B0502040204020203" pitchFamily="34" charset="0"/>
              </a:rPr>
            </a:br>
            <a:br>
              <a:rPr lang="en-US" sz="3600" b="0" i="0" dirty="0">
                <a:solidFill>
                  <a:schemeClr val="bg1"/>
                </a:solidFill>
                <a:effectLst/>
                <a:latin typeface="Bahnschrift SemiBold" panose="020B0502040204020203" pitchFamily="34" charset="0"/>
              </a:rPr>
            </a:br>
            <a:r>
              <a:rPr lang="en-US" sz="3600" b="0" i="0" dirty="0">
                <a:solidFill>
                  <a:schemeClr val="bg1"/>
                </a:solidFill>
                <a:effectLst/>
                <a:latin typeface="Bahnschrift SemiBold" panose="020B0502040204020203" pitchFamily="34" charset="0"/>
              </a:rPr>
              <a:t>In her book, </a:t>
            </a:r>
            <a:r>
              <a:rPr lang="en-US" sz="3600" b="0" i="1" dirty="0">
                <a:solidFill>
                  <a:schemeClr val="bg1"/>
                </a:solidFill>
                <a:effectLst/>
                <a:latin typeface="Bahnschrift SemiBold" panose="020B0502040204020203" pitchFamily="34" charset="0"/>
              </a:rPr>
              <a:t>The Miracle Flower</a:t>
            </a:r>
            <a:r>
              <a:rPr lang="en-US" sz="3600" b="0" i="0" dirty="0">
                <a:solidFill>
                  <a:schemeClr val="bg1"/>
                </a:solidFill>
                <a:effectLst/>
                <a:latin typeface="Bahnschrift SemiBold" panose="020B0502040204020203" pitchFamily="34" charset="0"/>
              </a:rPr>
              <a:t>, she</a:t>
            </a:r>
            <a:br>
              <a:rPr lang="en-US" sz="3600" b="0" i="0" dirty="0">
                <a:solidFill>
                  <a:schemeClr val="bg1"/>
                </a:solidFill>
                <a:effectLst/>
                <a:latin typeface="Bahnschrift SemiBold" panose="020B0502040204020203" pitchFamily="34" charset="0"/>
              </a:rPr>
            </a:br>
            <a:r>
              <a:rPr lang="en-US" sz="3600" b="0" i="0" dirty="0">
                <a:solidFill>
                  <a:schemeClr val="bg1"/>
                </a:solidFill>
                <a:effectLst/>
                <a:latin typeface="Bahnschrift SemiBold" panose="020B0502040204020203" pitchFamily="34" charset="0"/>
              </a:rPr>
              <a:t>wrote about the experience as being</a:t>
            </a:r>
            <a:br>
              <a:rPr lang="en-US" sz="3600" b="0" i="0" dirty="0">
                <a:solidFill>
                  <a:schemeClr val="bg1"/>
                </a:solidFill>
                <a:effectLst/>
                <a:latin typeface="Bahnschrift SemiBold" panose="020B0502040204020203" pitchFamily="34" charset="0"/>
              </a:rPr>
            </a:br>
            <a:r>
              <a:rPr lang="en-US" sz="3600" b="0" i="0" dirty="0">
                <a:solidFill>
                  <a:schemeClr val="bg1"/>
                </a:solidFill>
                <a:effectLst/>
                <a:latin typeface="Bahnschrift SemiBold" panose="020B0502040204020203" pitchFamily="34" charset="0"/>
              </a:rPr>
              <a:t>“deeply spiritual.” She </a:t>
            </a:r>
            <a:r>
              <a:rPr lang="en-US" sz="3600" i="0" dirty="0">
                <a:solidFill>
                  <a:schemeClr val="bg1"/>
                </a:solidFill>
                <a:latin typeface="Bahnschrift SemiBold" panose="020B0502040204020203" pitchFamily="34" charset="0"/>
              </a:rPr>
              <a:t>said, “</a:t>
            </a:r>
            <a:r>
              <a:rPr lang="en-US" sz="3600" b="0" i="0" dirty="0">
                <a:solidFill>
                  <a:schemeClr val="bg1"/>
                </a:solidFill>
                <a:effectLst/>
                <a:latin typeface="Bahnschrift SemiBold" panose="020B0502040204020203" pitchFamily="34" charset="0"/>
              </a:rPr>
              <a:t>She felt as though she was actually being called by the voices which had been silenced by death.”</a:t>
            </a:r>
            <a:br>
              <a:rPr lang="en-US" sz="3600" i="0" dirty="0">
                <a:solidFill>
                  <a:schemeClr val="bg1"/>
                </a:solidFill>
                <a:latin typeface="Bahnschrift SemiBold" panose="020B0502040204020203" pitchFamily="34" charset="0"/>
                <a:cs typeface="Cavolini" panose="03000502040302020204" pitchFamily="66" charset="0"/>
              </a:rPr>
            </a:br>
            <a:endParaRPr lang="en-US" sz="3600" i="0" dirty="0">
              <a:solidFill>
                <a:schemeClr val="bg1"/>
              </a:solidFill>
              <a:latin typeface="Bahnschrift SemiBold" panose="020B0502040204020203" pitchFamily="34" charset="0"/>
            </a:endParaRPr>
          </a:p>
        </p:txBody>
      </p:sp>
      <p:pic>
        <p:nvPicPr>
          <p:cNvPr id="5" name="Content Placeholder 4" descr="A statue of a person&#10;&#10;Description automatically generated with low confidence">
            <a:extLst>
              <a:ext uri="{FF2B5EF4-FFF2-40B4-BE49-F238E27FC236}">
                <a16:creationId xmlns:a16="http://schemas.microsoft.com/office/drawing/2014/main" id="{1EF068E5-BC20-1063-F989-4F531C8D6B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39199" y="132735"/>
            <a:ext cx="3195483" cy="4382256"/>
          </a:xfrm>
        </p:spPr>
      </p:pic>
    </p:spTree>
    <p:extLst>
      <p:ext uri="{BB962C8B-B14F-4D97-AF65-F5344CB8AC3E}">
        <p14:creationId xmlns:p14="http://schemas.microsoft.com/office/powerpoint/2010/main" val="12928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A7FB-B2C4-C804-55A4-96BD35CF8490}"/>
              </a:ext>
            </a:extLst>
          </p:cNvPr>
          <p:cNvSpPr>
            <a:spLocks noGrp="1"/>
          </p:cNvSpPr>
          <p:nvPr>
            <p:ph type="title"/>
          </p:nvPr>
        </p:nvSpPr>
        <p:spPr>
          <a:xfrm>
            <a:off x="4463846" y="251509"/>
            <a:ext cx="7728154" cy="6499122"/>
          </a:xfrm>
        </p:spPr>
        <p:txBody>
          <a:bodyPr>
            <a:normAutofit/>
          </a:bodyPr>
          <a:lstStyle/>
          <a:p>
            <a:r>
              <a:rPr lang="en-US" sz="3600" i="0" dirty="0">
                <a:solidFill>
                  <a:schemeClr val="bg1"/>
                </a:solidFill>
                <a:latin typeface="Bahnschrift SemiBold" panose="020B0502040204020203" pitchFamily="34" charset="0"/>
                <a:cs typeface="Cavolini" panose="03000502040302020204" pitchFamily="66" charset="0"/>
              </a:rPr>
              <a:t>In 1918, Michael wrote her poetic response to “In Flanders Fields,” entitled “We Shall Keep the Faith.”</a:t>
            </a:r>
            <a:br>
              <a:rPr lang="en-US" sz="3600" i="0" dirty="0">
                <a:solidFill>
                  <a:schemeClr val="bg1"/>
                </a:solidFill>
                <a:latin typeface="Bahnschrift SemiBold" panose="020B0502040204020203" pitchFamily="34" charset="0"/>
                <a:cs typeface="Cavolini" panose="03000502040302020204" pitchFamily="66" charset="0"/>
              </a:rPr>
            </a:br>
            <a:r>
              <a:rPr lang="en-US" sz="3600" i="0" dirty="0">
                <a:solidFill>
                  <a:schemeClr val="bg1"/>
                </a:solidFill>
                <a:latin typeface="Bahnschrift SemiBold" panose="020B0502040204020203" pitchFamily="34" charset="0"/>
                <a:cs typeface="Cavolini" panose="03000502040302020204" pitchFamily="66" charset="0"/>
              </a:rPr>
              <a:t>Moina then set about the arduous task of having the Red Poppy recognized as the National Flower of Remembrance. </a:t>
            </a:r>
            <a:br>
              <a:rPr lang="en-US" sz="4000" i="0" dirty="0">
                <a:solidFill>
                  <a:schemeClr val="bg1"/>
                </a:solidFill>
                <a:latin typeface="Bahnschrift SemiBold" panose="020B0502040204020203" pitchFamily="34" charset="0"/>
                <a:cs typeface="Cavolini" panose="03000502040302020204" pitchFamily="66" charset="0"/>
              </a:rPr>
            </a:br>
            <a:r>
              <a:rPr lang="en-US" sz="3600" i="0" dirty="0">
                <a:solidFill>
                  <a:schemeClr val="bg1"/>
                </a:solidFill>
                <a:latin typeface="Bahnschrift SemiBold" panose="020B0502040204020203" pitchFamily="34" charset="0"/>
                <a:cs typeface="Cavolini" panose="03000502040302020204" pitchFamily="66" charset="0"/>
              </a:rPr>
              <a:t>She traveled across the country and wrote hundreds of letters to congressmen. Finally, in 1920, she found an ally for her cause, the American Legion.</a:t>
            </a:r>
            <a:endParaRPr lang="en-US" sz="4000" dirty="0"/>
          </a:p>
        </p:txBody>
      </p:sp>
      <p:sp>
        <p:nvSpPr>
          <p:cNvPr id="3" name="Content Placeholder 2">
            <a:extLst>
              <a:ext uri="{FF2B5EF4-FFF2-40B4-BE49-F238E27FC236}">
                <a16:creationId xmlns:a16="http://schemas.microsoft.com/office/drawing/2014/main" id="{AEB80483-933F-F2F9-7B26-B451037BF3FB}"/>
              </a:ext>
            </a:extLst>
          </p:cNvPr>
          <p:cNvSpPr>
            <a:spLocks noGrp="1"/>
          </p:cNvSpPr>
          <p:nvPr>
            <p:ph idx="1"/>
          </p:nvPr>
        </p:nvSpPr>
        <p:spPr>
          <a:xfrm>
            <a:off x="167149" y="88491"/>
            <a:ext cx="4198374" cy="6499122"/>
          </a:xfrm>
          <a:solidFill>
            <a:schemeClr val="bg1"/>
          </a:solidFill>
        </p:spPr>
        <p:txBody>
          <a:bodyPr>
            <a:noAutofit/>
          </a:bodyPr>
          <a:lstStyle/>
          <a:p>
            <a:pPr marL="0" indent="0" algn="ctr">
              <a:buNone/>
            </a:pPr>
            <a:r>
              <a:rPr lang="en-US" sz="1600" b="0" i="0" dirty="0">
                <a:solidFill>
                  <a:schemeClr val="tx1"/>
                </a:solidFill>
                <a:effectLst/>
                <a:latin typeface="Bahnschrift SemiBold" panose="020B0502040204020203" pitchFamily="34" charset="0"/>
              </a:rPr>
              <a:t>We Shall Keep the Faith</a:t>
            </a:r>
          </a:p>
          <a:p>
            <a:pPr marL="0" indent="0" algn="ctr">
              <a:buNone/>
            </a:pPr>
            <a:r>
              <a:rPr lang="en-US" sz="1600" dirty="0">
                <a:solidFill>
                  <a:schemeClr val="tx1"/>
                </a:solidFill>
                <a:latin typeface="Bahnschrift SemiBold" panose="020B0502040204020203" pitchFamily="34" charset="0"/>
              </a:rPr>
              <a:t>Moina Michael</a:t>
            </a:r>
            <a:endParaRPr lang="en-US" sz="1600" b="0" i="0" dirty="0">
              <a:solidFill>
                <a:schemeClr val="tx1"/>
              </a:solidFill>
              <a:effectLst/>
              <a:latin typeface="Bahnschrift SemiBold" panose="020B0502040204020203" pitchFamily="34" charset="0"/>
            </a:endParaRPr>
          </a:p>
          <a:p>
            <a:pPr marL="0" indent="0">
              <a:buNone/>
            </a:pPr>
            <a:r>
              <a:rPr lang="en-US" sz="1600" b="0" i="0" dirty="0">
                <a:solidFill>
                  <a:schemeClr val="tx1"/>
                </a:solidFill>
                <a:effectLst/>
                <a:latin typeface="Bahnschrift SemiBold" panose="020B0502040204020203" pitchFamily="34" charset="0"/>
              </a:rPr>
              <a:t>“Oh! you who sleep in Flanders Fields,</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Sleep sweet — to rise anew!</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We caught the torch you threw</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And holding high, we keep the faith</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With all who died.</a:t>
            </a:r>
          </a:p>
          <a:p>
            <a:pPr marL="0" indent="0">
              <a:buNone/>
            </a:pP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We cherish, too, the poppy red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That grows on fields where valor led;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It seems to signal to the skies</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That blood of heroes never dies,</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But lends a luster to the red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Of the flower that blooms above the dead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In Flanders Fields.</a:t>
            </a:r>
          </a:p>
          <a:p>
            <a:pPr marL="0" indent="0">
              <a:buNone/>
            </a:pP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And now the torch and poppy red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We wear in honor of our dead.</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Fear not that you have died for naught;</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We’ll teach the lesson that you wrought</a:t>
            </a:r>
            <a:br>
              <a:rPr lang="en-US" sz="1600" dirty="0">
                <a:solidFill>
                  <a:schemeClr val="tx1"/>
                </a:solidFill>
                <a:latin typeface="Bahnschrift SemiBold" panose="020B0502040204020203" pitchFamily="34" charset="0"/>
              </a:rPr>
            </a:br>
            <a:r>
              <a:rPr lang="en-US" sz="1600" b="0" i="0" dirty="0">
                <a:solidFill>
                  <a:schemeClr val="tx1"/>
                </a:solidFill>
                <a:effectLst/>
                <a:latin typeface="Bahnschrift SemiBold" panose="020B0502040204020203" pitchFamily="34" charset="0"/>
              </a:rPr>
              <a:t>In Flanders Fields.</a:t>
            </a:r>
            <a:endParaRPr lang="en-US" sz="1600" dirty="0">
              <a:solidFill>
                <a:schemeClr val="tx1"/>
              </a:solidFill>
              <a:latin typeface="Bahnschrift SemiBold" panose="020B0502040204020203" pitchFamily="34" charset="0"/>
            </a:endParaRPr>
          </a:p>
        </p:txBody>
      </p:sp>
    </p:spTree>
    <p:extLst>
      <p:ext uri="{BB962C8B-B14F-4D97-AF65-F5344CB8AC3E}">
        <p14:creationId xmlns:p14="http://schemas.microsoft.com/office/powerpoint/2010/main" val="69207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8EF8-30BA-4DD2-A344-122DA9A0720E}"/>
              </a:ext>
            </a:extLst>
          </p:cNvPr>
          <p:cNvSpPr>
            <a:spLocks noGrp="1"/>
          </p:cNvSpPr>
          <p:nvPr>
            <p:ph type="title"/>
          </p:nvPr>
        </p:nvSpPr>
        <p:spPr>
          <a:xfrm>
            <a:off x="88490" y="550606"/>
            <a:ext cx="12103510" cy="6307393"/>
          </a:xfrm>
        </p:spPr>
        <p:txBody>
          <a:bodyPr>
            <a:normAutofit fontScale="90000"/>
          </a:bodyPr>
          <a:lstStyle/>
          <a:p>
            <a:r>
              <a:rPr lang="en-US" sz="4000" b="0" i="0" dirty="0">
                <a:solidFill>
                  <a:schemeClr val="bg1"/>
                </a:solidFill>
                <a:effectLst/>
                <a:latin typeface="Bahnschrift SemiBold" panose="020B0502040204020203" pitchFamily="34" charset="0"/>
              </a:rPr>
              <a:t>On September 27, 1920, the poppy became </a:t>
            </a:r>
            <a:br>
              <a:rPr lang="en-US" sz="4000" b="0" i="0" dirty="0">
                <a:solidFill>
                  <a:schemeClr val="bg1"/>
                </a:solidFill>
                <a:effectLst/>
                <a:latin typeface="Bahnschrift SemiBold" panose="020B0502040204020203" pitchFamily="34" charset="0"/>
              </a:rPr>
            </a:br>
            <a:r>
              <a:rPr lang="en-US" sz="4000" b="0" i="0" dirty="0">
                <a:solidFill>
                  <a:schemeClr val="bg1"/>
                </a:solidFill>
                <a:effectLst/>
                <a:latin typeface="Bahnschrift SemiBold" panose="020B0502040204020203" pitchFamily="34" charset="0"/>
              </a:rPr>
              <a:t>the official flower of The American Legion </a:t>
            </a:r>
            <a:br>
              <a:rPr lang="en-US" sz="4000" b="0" i="0" dirty="0">
                <a:solidFill>
                  <a:schemeClr val="bg1"/>
                </a:solidFill>
                <a:effectLst/>
                <a:latin typeface="Bahnschrift SemiBold" panose="020B0502040204020203" pitchFamily="34" charset="0"/>
              </a:rPr>
            </a:br>
            <a:r>
              <a:rPr lang="en-US" sz="4000" b="0" i="0" dirty="0">
                <a:solidFill>
                  <a:schemeClr val="bg1"/>
                </a:solidFill>
                <a:effectLst/>
                <a:latin typeface="Bahnschrift SemiBold" panose="020B0502040204020203" pitchFamily="34" charset="0"/>
              </a:rPr>
              <a:t>family. </a:t>
            </a:r>
            <a:br>
              <a:rPr lang="en-US" sz="4000" b="0" i="0" dirty="0">
                <a:solidFill>
                  <a:schemeClr val="bg1"/>
                </a:solidFill>
                <a:effectLst/>
                <a:latin typeface="Bahnschrift SemiBold" panose="020B0502040204020203" pitchFamily="34" charset="0"/>
              </a:rPr>
            </a:br>
            <a:r>
              <a:rPr lang="en-US" sz="4000" b="0" i="0" dirty="0">
                <a:solidFill>
                  <a:schemeClr val="bg1"/>
                </a:solidFill>
                <a:effectLst/>
                <a:latin typeface="Bahnschrift SemiBold" panose="020B0502040204020203" pitchFamily="34" charset="0"/>
              </a:rPr>
              <a:t>The American Legion Family brought </a:t>
            </a:r>
            <a:br>
              <a:rPr lang="en-US" sz="4000" b="0" i="0" dirty="0">
                <a:solidFill>
                  <a:schemeClr val="bg1"/>
                </a:solidFill>
                <a:effectLst/>
                <a:latin typeface="Bahnschrift SemiBold" panose="020B0502040204020203" pitchFamily="34" charset="0"/>
              </a:rPr>
            </a:br>
            <a:r>
              <a:rPr lang="en-US" sz="4000" b="0" i="0" dirty="0">
                <a:solidFill>
                  <a:schemeClr val="bg1"/>
                </a:solidFill>
                <a:effectLst/>
                <a:latin typeface="Bahnschrift SemiBold" panose="020B0502040204020203" pitchFamily="34" charset="0"/>
              </a:rPr>
              <a:t>National Poppy Day</a:t>
            </a:r>
            <a:r>
              <a:rPr lang="en-US" sz="4000" b="0" i="0" baseline="30000" dirty="0">
                <a:solidFill>
                  <a:schemeClr val="bg1"/>
                </a:solidFill>
                <a:effectLst/>
                <a:latin typeface="Bahnschrift SemiBold" panose="020B0502040204020203" pitchFamily="34" charset="0"/>
              </a:rPr>
              <a:t>®</a:t>
            </a:r>
            <a:r>
              <a:rPr lang="en-US" sz="4000" b="0" i="0" dirty="0">
                <a:solidFill>
                  <a:schemeClr val="bg1"/>
                </a:solidFill>
                <a:effectLst/>
                <a:latin typeface="Bahnschrift SemiBold" panose="020B0502040204020203" pitchFamily="34" charset="0"/>
              </a:rPr>
              <a:t> to the United States by asking </a:t>
            </a:r>
            <a:br>
              <a:rPr lang="en-US" sz="4000" b="0" i="0" dirty="0">
                <a:solidFill>
                  <a:schemeClr val="bg1"/>
                </a:solidFill>
                <a:effectLst/>
                <a:latin typeface="Bahnschrift SemiBold" panose="020B0502040204020203" pitchFamily="34" charset="0"/>
              </a:rPr>
            </a:br>
            <a:r>
              <a:rPr lang="en-US" sz="4000" b="0" i="0" dirty="0">
                <a:solidFill>
                  <a:schemeClr val="bg1"/>
                </a:solidFill>
                <a:effectLst/>
                <a:latin typeface="Bahnschrift SemiBold" panose="020B0502040204020203" pitchFamily="34" charset="0"/>
              </a:rPr>
              <a:t>Congress to designate the Friday before Memorial Day, as National Poppy Day. </a:t>
            </a:r>
            <a:br>
              <a:rPr lang="en-US" sz="4000" b="0" i="0" dirty="0">
                <a:solidFill>
                  <a:schemeClr val="bg1"/>
                </a:solidFill>
                <a:effectLst/>
                <a:latin typeface="Bahnschrift SemiBold" panose="020B0502040204020203" pitchFamily="34" charset="0"/>
              </a:rPr>
            </a:br>
            <a:r>
              <a:rPr lang="en-US" sz="4000" i="0" dirty="0">
                <a:solidFill>
                  <a:schemeClr val="bg1"/>
                </a:solidFill>
                <a:latin typeface="Bahnschrift SemiBold" panose="020B0502040204020203" pitchFamily="34" charset="0"/>
                <a:cs typeface="Cavolini" panose="03000502040302020204" pitchFamily="66" charset="0"/>
              </a:rPr>
              <a:t>In 1920, Congress passed a bill to make the poppy the official flower of remembrance. </a:t>
            </a:r>
            <a:br>
              <a:rPr lang="en-US" sz="4000" i="0" dirty="0">
                <a:solidFill>
                  <a:schemeClr val="bg1"/>
                </a:solidFill>
                <a:latin typeface="Bahnschrift SemiBold" panose="020B0502040204020203" pitchFamily="34" charset="0"/>
                <a:cs typeface="Cavolini" panose="03000502040302020204" pitchFamily="66" charset="0"/>
              </a:rPr>
            </a:br>
            <a:r>
              <a:rPr lang="en-US" sz="4000" b="0" i="0" dirty="0">
                <a:solidFill>
                  <a:schemeClr val="bg1"/>
                </a:solidFill>
                <a:effectLst/>
                <a:latin typeface="Bahnschrift SemiBold" panose="020B0502040204020203" pitchFamily="34" charset="0"/>
              </a:rPr>
              <a:t>In 1924, the distribution of poppies became a national program of The American Legion.</a:t>
            </a:r>
            <a:br>
              <a:rPr lang="en-US" sz="4000" b="0" i="0" dirty="0">
                <a:solidFill>
                  <a:schemeClr val="bg1"/>
                </a:solidFill>
                <a:effectLst/>
                <a:latin typeface="Bahnschrift SemiBold" panose="020B0502040204020203" pitchFamily="34" charset="0"/>
              </a:rPr>
            </a:br>
            <a:br>
              <a:rPr lang="en-US" sz="3600" i="0" dirty="0">
                <a:solidFill>
                  <a:schemeClr val="bg1"/>
                </a:solidFill>
                <a:latin typeface="Bahnschrift SemiBold" panose="020B0502040204020203" pitchFamily="34" charset="0"/>
                <a:cs typeface="Cavolini" panose="03000502040302020204" pitchFamily="66" charset="0"/>
              </a:rPr>
            </a:br>
            <a:endParaRPr lang="en-US" sz="3600" dirty="0"/>
          </a:p>
        </p:txBody>
      </p:sp>
      <p:pic>
        <p:nvPicPr>
          <p:cNvPr id="1026" name="Picture 2" descr="Man wearing a poppy flower">
            <a:extLst>
              <a:ext uri="{FF2B5EF4-FFF2-40B4-BE49-F238E27FC236}">
                <a16:creationId xmlns:a16="http://schemas.microsoft.com/office/drawing/2014/main" id="{FCAA19DA-4D0B-CE8E-F4E0-F1295829D4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9471" y="245807"/>
            <a:ext cx="2438400" cy="196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555C-5EAC-13A7-8B85-D53FBD769E44}"/>
              </a:ext>
            </a:extLst>
          </p:cNvPr>
          <p:cNvSpPr>
            <a:spLocks noGrp="1"/>
          </p:cNvSpPr>
          <p:nvPr>
            <p:ph type="title"/>
          </p:nvPr>
        </p:nvSpPr>
        <p:spPr>
          <a:xfrm>
            <a:off x="5063612" y="482714"/>
            <a:ext cx="6802300" cy="5859091"/>
          </a:xfrm>
        </p:spPr>
        <p:txBody>
          <a:bodyPr>
            <a:noAutofit/>
          </a:bodyPr>
          <a:lstStyle/>
          <a:p>
            <a:r>
              <a:rPr lang="en-US" sz="3600" b="0" i="0" dirty="0">
                <a:solidFill>
                  <a:schemeClr val="bg1"/>
                </a:solidFill>
                <a:effectLst/>
                <a:latin typeface="Bahnschrift SemiBold" panose="020B0502040204020203" pitchFamily="34" charset="0"/>
              </a:rPr>
              <a:t>Led by the American Legion Auxiliary, each year members of The American Legion Family distribute poppies with a request that the person receiving the flower make a donation to support the future of veterans, active-duty military personnel and their families with medical and financial needs.</a:t>
            </a:r>
            <a:br>
              <a:rPr lang="en-US" sz="3600" b="0" i="0" dirty="0">
                <a:solidFill>
                  <a:schemeClr val="bg1"/>
                </a:solidFill>
                <a:effectLst/>
                <a:latin typeface="Bahnschrift SemiBold" panose="020B0502040204020203" pitchFamily="34" charset="0"/>
              </a:rPr>
            </a:br>
            <a:endParaRPr lang="en-US" sz="3600" dirty="0"/>
          </a:p>
        </p:txBody>
      </p:sp>
      <p:pic>
        <p:nvPicPr>
          <p:cNvPr id="2050" name="Picture 2" descr="field of poppies">
            <a:extLst>
              <a:ext uri="{FF2B5EF4-FFF2-40B4-BE49-F238E27FC236}">
                <a16:creationId xmlns:a16="http://schemas.microsoft.com/office/drawing/2014/main" id="{A26B53C7-9D42-D490-8D47-29B3604EB0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315" y="1808846"/>
            <a:ext cx="4787697" cy="283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95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d flowers&#10;&#10;Description automatically generated with medium confidence">
            <a:extLst>
              <a:ext uri="{FF2B5EF4-FFF2-40B4-BE49-F238E27FC236}">
                <a16:creationId xmlns:a16="http://schemas.microsoft.com/office/drawing/2014/main" id="{22FBFC35-3C49-8D2E-D775-DAF46DF066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668" y="1"/>
            <a:ext cx="12158663" cy="6857999"/>
          </a:xfrm>
          <a:prstGeom prst="rect">
            <a:avLst/>
          </a:prstGeom>
        </p:spPr>
      </p:pic>
      <p:sp>
        <p:nvSpPr>
          <p:cNvPr id="8" name="Title 1">
            <a:extLst>
              <a:ext uri="{FF2B5EF4-FFF2-40B4-BE49-F238E27FC236}">
                <a16:creationId xmlns:a16="http://schemas.microsoft.com/office/drawing/2014/main" id="{B7AF6F5B-B61D-2873-BE41-427B50AD4E4D}"/>
              </a:ext>
            </a:extLst>
          </p:cNvPr>
          <p:cNvSpPr txBox="1">
            <a:spLocks/>
          </p:cNvSpPr>
          <p:nvPr/>
        </p:nvSpPr>
        <p:spPr>
          <a:xfrm>
            <a:off x="0" y="0"/>
            <a:ext cx="12192000" cy="2537951"/>
          </a:xfrm>
          <a:prstGeom prst="rect">
            <a:avLst/>
          </a:prstGeom>
        </p:spPr>
        <p:txBody>
          <a:bodyP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4000" i="0" dirty="0">
                <a:solidFill>
                  <a:schemeClr val="bg2"/>
                </a:solidFill>
                <a:latin typeface="Bahnschrift SemiBold" panose="020B0502040204020203" pitchFamily="34" charset="0"/>
                <a:ea typeface="BatangChe" panose="020B0503020000020004" pitchFamily="49" charset="-127"/>
              </a:rPr>
              <a:t>Remember to wear a red poppy on the Friday before Memorial Day in remembrance of those who have paid the ultimate sacrifice for our Freedom.</a:t>
            </a:r>
          </a:p>
        </p:txBody>
      </p:sp>
    </p:spTree>
    <p:extLst>
      <p:ext uri="{BB962C8B-B14F-4D97-AF65-F5344CB8AC3E}">
        <p14:creationId xmlns:p14="http://schemas.microsoft.com/office/powerpoint/2010/main" val="29558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10;&#10;Description automatically generated">
            <a:extLst>
              <a:ext uri="{FF2B5EF4-FFF2-40B4-BE49-F238E27FC236}">
                <a16:creationId xmlns:a16="http://schemas.microsoft.com/office/drawing/2014/main" id="{5D90417D-E7DA-73A7-377B-D369C88E9DEB}"/>
              </a:ext>
            </a:extLst>
          </p:cNvPr>
          <p:cNvPicPr>
            <a:picLocks noChangeAspect="1"/>
          </p:cNvPicPr>
          <p:nvPr/>
        </p:nvPicPr>
        <p:blipFill>
          <a:blip r:embed="rId2">
            <a:alphaModFix amt="47000"/>
            <a:grayscl/>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0755" y="104885"/>
            <a:ext cx="4815520" cy="6648230"/>
          </a:xfrm>
          <a:prstGeom prst="rect">
            <a:avLst/>
          </a:prstGeom>
        </p:spPr>
      </p:pic>
      <p:sp>
        <p:nvSpPr>
          <p:cNvPr id="8" name="Title 1">
            <a:extLst>
              <a:ext uri="{FF2B5EF4-FFF2-40B4-BE49-F238E27FC236}">
                <a16:creationId xmlns:a16="http://schemas.microsoft.com/office/drawing/2014/main" id="{B7AF6F5B-B61D-2873-BE41-427B50AD4E4D}"/>
              </a:ext>
            </a:extLst>
          </p:cNvPr>
          <p:cNvSpPr txBox="1">
            <a:spLocks/>
          </p:cNvSpPr>
          <p:nvPr/>
        </p:nvSpPr>
        <p:spPr>
          <a:xfrm>
            <a:off x="371475" y="1360635"/>
            <a:ext cx="6819900" cy="4316265"/>
          </a:xfrm>
          <a:prstGeom prst="rect">
            <a:avLst/>
          </a:prstGeom>
        </p:spPr>
        <p:txBody>
          <a:bodyPr>
            <a:normAutofit fontScale="8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i="0" dirty="0">
                <a:solidFill>
                  <a:srgbClr val="CC0000"/>
                </a:solidFill>
                <a:latin typeface="Bahnschrift SemiBold" panose="020B0502040204020203" pitchFamily="34" charset="0"/>
                <a:ea typeface="BatangChe" panose="020B0503020000020004" pitchFamily="49" charset="-127"/>
              </a:rPr>
              <a:t>What is Memorial Day?</a:t>
            </a:r>
          </a:p>
          <a:p>
            <a:r>
              <a:rPr lang="en-US" sz="5200" i="0" dirty="0">
                <a:solidFill>
                  <a:schemeClr val="bg1"/>
                </a:solidFill>
                <a:latin typeface="Bahnschrift SemiBold" panose="020B0502040204020203" pitchFamily="34" charset="0"/>
                <a:cs typeface="Cavolini" panose="03000502040302020204" pitchFamily="66" charset="0"/>
              </a:rPr>
              <a:t>Memorial Day is a federal holiday in the United States. All government offices, including schools are closed.</a:t>
            </a:r>
          </a:p>
          <a:p>
            <a:endParaRPr lang="en-US" i="0" dirty="0">
              <a:solidFill>
                <a:schemeClr val="tx1">
                  <a:lumMod val="50000"/>
                  <a:lumOff val="50000"/>
                </a:schemeClr>
              </a:solidFill>
              <a:latin typeface="Bahnschrift SemiBold Condensed" panose="020B0502040204020203" pitchFamily="34" charset="0"/>
              <a:ea typeface="BatangChe" panose="020B0503020000020004" pitchFamily="49" charset="-127"/>
            </a:endParaRPr>
          </a:p>
        </p:txBody>
      </p:sp>
    </p:spTree>
    <p:extLst>
      <p:ext uri="{BB962C8B-B14F-4D97-AF65-F5344CB8AC3E}">
        <p14:creationId xmlns:p14="http://schemas.microsoft.com/office/powerpoint/2010/main" val="7708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AF6F5B-B61D-2873-BE41-427B50AD4E4D}"/>
              </a:ext>
            </a:extLst>
          </p:cNvPr>
          <p:cNvSpPr txBox="1">
            <a:spLocks/>
          </p:cNvSpPr>
          <p:nvPr/>
        </p:nvSpPr>
        <p:spPr>
          <a:xfrm>
            <a:off x="5162551" y="650772"/>
            <a:ext cx="6905624" cy="5556456"/>
          </a:xfrm>
          <a:prstGeom prst="rect">
            <a:avLst/>
          </a:prstGeom>
        </p:spPr>
        <p:txBody>
          <a:bodyP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4800" i="0" dirty="0">
                <a:solidFill>
                  <a:srgbClr val="C00000"/>
                </a:solidFill>
                <a:latin typeface="Bahnschrift SemiBold" panose="020B0502040204020203" pitchFamily="34" charset="0"/>
                <a:ea typeface="BatangChe" panose="020B0503020000020004" pitchFamily="49" charset="-127"/>
              </a:rPr>
              <a:t>Memorial Day </a:t>
            </a:r>
            <a:r>
              <a:rPr lang="en-US" sz="4800" i="0" dirty="0">
                <a:solidFill>
                  <a:schemeClr val="bg2"/>
                </a:solidFill>
                <a:latin typeface="Bahnschrift SemiBold" panose="020B0502040204020203" pitchFamily="34" charset="0"/>
                <a:cs typeface="Cavolini" panose="03000502040302020204" pitchFamily="66" charset="0"/>
              </a:rPr>
              <a:t>is the day we HONOR and REMEMBER those who have died while serving in our armed forces, protecting the many freedoms we enjoy in the United States.</a:t>
            </a:r>
          </a:p>
          <a:p>
            <a:endParaRPr lang="en-US" i="0" dirty="0">
              <a:solidFill>
                <a:schemeClr val="bg2"/>
              </a:solidFill>
              <a:latin typeface="Bahnschrift SemiBold Condensed" panose="020B0502040204020203" pitchFamily="34" charset="0"/>
              <a:ea typeface="BatangChe" panose="020B0503020000020004" pitchFamily="49" charset="-127"/>
            </a:endParaRPr>
          </a:p>
        </p:txBody>
      </p:sp>
      <p:pic>
        <p:nvPicPr>
          <p:cNvPr id="2" name="Picture 1">
            <a:extLst>
              <a:ext uri="{FF2B5EF4-FFF2-40B4-BE49-F238E27FC236}">
                <a16:creationId xmlns:a16="http://schemas.microsoft.com/office/drawing/2014/main" id="{9C93FBB3-FC18-C3B1-2CBF-56A5B5160196}"/>
              </a:ext>
            </a:extLst>
          </p:cNvPr>
          <p:cNvPicPr>
            <a:picLocks noChangeAspect="1"/>
          </p:cNvPicPr>
          <p:nvPr/>
        </p:nvPicPr>
        <p:blipFill>
          <a:blip r:embed="rId2"/>
          <a:stretch>
            <a:fillRect/>
          </a:stretch>
        </p:blipFill>
        <p:spPr>
          <a:xfrm>
            <a:off x="362272" y="1786378"/>
            <a:ext cx="4676260" cy="3074871"/>
          </a:xfrm>
          <a:prstGeom prst="rect">
            <a:avLst/>
          </a:prstGeom>
          <a:ln>
            <a:noFill/>
          </a:ln>
          <a:effectLst>
            <a:softEdge rad="112500"/>
          </a:effectLst>
        </p:spPr>
      </p:pic>
    </p:spTree>
    <p:extLst>
      <p:ext uri="{BB962C8B-B14F-4D97-AF65-F5344CB8AC3E}">
        <p14:creationId xmlns:p14="http://schemas.microsoft.com/office/powerpoint/2010/main" val="527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AF6F5B-B61D-2873-BE41-427B50AD4E4D}"/>
              </a:ext>
            </a:extLst>
          </p:cNvPr>
          <p:cNvSpPr txBox="1">
            <a:spLocks/>
          </p:cNvSpPr>
          <p:nvPr/>
        </p:nvSpPr>
        <p:spPr>
          <a:xfrm>
            <a:off x="130629" y="1407215"/>
            <a:ext cx="7138355" cy="3467100"/>
          </a:xfrm>
          <a:prstGeom prst="rect">
            <a:avLst/>
          </a:prstGeom>
        </p:spPr>
        <p:txBody>
          <a:bodyP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4800" i="0" dirty="0">
                <a:solidFill>
                  <a:srgbClr val="C00000"/>
                </a:solidFill>
                <a:latin typeface="Bahnschrift SemiBold" panose="020B0502040204020203" pitchFamily="34" charset="0"/>
                <a:ea typeface="BatangChe" panose="020B0503020000020004" pitchFamily="49" charset="-127"/>
              </a:rPr>
              <a:t>When is Memorial Day?</a:t>
            </a:r>
          </a:p>
          <a:p>
            <a:r>
              <a:rPr lang="en-US" sz="4000" i="0" dirty="0">
                <a:solidFill>
                  <a:schemeClr val="bg1"/>
                </a:solidFill>
                <a:latin typeface="Bahnschrift SemiBold" panose="020B0502040204020203" pitchFamily="34" charset="0"/>
                <a:cs typeface="Cavolini" panose="03000502040302020204" pitchFamily="66" charset="0"/>
              </a:rPr>
              <a:t>Memorial Day is observed on the last Monday in May.</a:t>
            </a:r>
          </a:p>
          <a:p>
            <a:endParaRPr lang="en-US" i="0" dirty="0">
              <a:solidFill>
                <a:schemeClr val="tx1">
                  <a:lumMod val="50000"/>
                  <a:lumOff val="50000"/>
                </a:schemeClr>
              </a:solidFill>
              <a:latin typeface="Bahnschrift SemiBold Condensed" panose="020B0502040204020203" pitchFamily="34" charset="0"/>
              <a:ea typeface="BatangChe" panose="020B0503020000020004" pitchFamily="49" charset="-127"/>
            </a:endParaRPr>
          </a:p>
        </p:txBody>
      </p:sp>
      <p:pic>
        <p:nvPicPr>
          <p:cNvPr id="3" name="Picture 2" descr="A picture containing tree, outdoor, grass, person&#10;&#10;Description automatically generated">
            <a:extLst>
              <a:ext uri="{FF2B5EF4-FFF2-40B4-BE49-F238E27FC236}">
                <a16:creationId xmlns:a16="http://schemas.microsoft.com/office/drawing/2014/main" id="{90DC033E-AC5E-18B2-9ABB-ADC3464CA53B}"/>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14" r="36312"/>
          <a:stretch/>
        </p:blipFill>
        <p:spPr>
          <a:xfrm>
            <a:off x="7492482" y="0"/>
            <a:ext cx="4699518" cy="6858000"/>
          </a:xfrm>
          <a:prstGeom prst="rect">
            <a:avLst/>
          </a:prstGeom>
        </p:spPr>
      </p:pic>
    </p:spTree>
    <p:extLst>
      <p:ext uri="{BB962C8B-B14F-4D97-AF65-F5344CB8AC3E}">
        <p14:creationId xmlns:p14="http://schemas.microsoft.com/office/powerpoint/2010/main" val="3391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AF6F5B-B61D-2873-BE41-427B50AD4E4D}"/>
              </a:ext>
            </a:extLst>
          </p:cNvPr>
          <p:cNvSpPr txBox="1">
            <a:spLocks/>
          </p:cNvSpPr>
          <p:nvPr/>
        </p:nvSpPr>
        <p:spPr>
          <a:xfrm>
            <a:off x="3867151" y="0"/>
            <a:ext cx="8096250" cy="6515100"/>
          </a:xfrm>
          <a:prstGeom prst="rect">
            <a:avLst/>
          </a:prstGeom>
        </p:spPr>
        <p:txBody>
          <a:bodyPr>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3600" i="0" dirty="0">
                <a:solidFill>
                  <a:srgbClr val="C00000"/>
                </a:solidFill>
                <a:latin typeface="Bahnschrift SemiBold" panose="020B0502040204020203" pitchFamily="34" charset="0"/>
                <a:ea typeface="BatangChe" panose="020B0503020000020004" pitchFamily="49" charset="-127"/>
              </a:rPr>
              <a:t>Memorial Day </a:t>
            </a:r>
            <a:r>
              <a:rPr lang="en-US" sz="3600" i="0" dirty="0">
                <a:solidFill>
                  <a:schemeClr val="bg1"/>
                </a:solidFill>
                <a:latin typeface="Bahnschrift SemiBold" panose="020B0502040204020203" pitchFamily="34" charset="0"/>
                <a:ea typeface="BatangChe" panose="020B0503020000020004" pitchFamily="49" charset="-127"/>
              </a:rPr>
              <a:t>was originally known as Decoration Day. </a:t>
            </a:r>
          </a:p>
          <a:p>
            <a:pPr marL="571500" indent="-571500">
              <a:buFont typeface="Arial" panose="020B0604020202020204" pitchFamily="34" charset="0"/>
              <a:buChar char="•"/>
            </a:pPr>
            <a:r>
              <a:rPr lang="en-US" sz="3600" b="1" i="0" dirty="0">
                <a:solidFill>
                  <a:schemeClr val="bg1"/>
                </a:solidFill>
                <a:latin typeface="Bahnschrift SemiBold" panose="020B0502040204020203" pitchFamily="34" charset="0"/>
                <a:cs typeface="Cavolini" panose="03000502040302020204" pitchFamily="66" charset="0"/>
              </a:rPr>
              <a:t>It was called Decoration Day because family members went to burial sites and cemeteries to decorate the graves of loved ones who died in the Civil War.</a:t>
            </a:r>
            <a:endParaRPr lang="en-US" sz="3600" i="0" dirty="0">
              <a:solidFill>
                <a:schemeClr val="bg1"/>
              </a:solidFill>
              <a:latin typeface="Bahnschrift SemiBold" panose="020B0502040204020203" pitchFamily="34" charset="0"/>
            </a:endParaRPr>
          </a:p>
          <a:p>
            <a:pPr marL="571500" indent="-571500">
              <a:buFont typeface="Arial" panose="020B0604020202020204" pitchFamily="34" charset="0"/>
              <a:buChar char="•"/>
            </a:pPr>
            <a:r>
              <a:rPr lang="en-US" sz="3600" i="0" dirty="0">
                <a:solidFill>
                  <a:schemeClr val="bg1"/>
                </a:solidFill>
                <a:latin typeface="Bahnschrift SemiBold" panose="020B0502040204020203" pitchFamily="34" charset="0"/>
                <a:ea typeface="BatangChe" panose="020B0503020000020004" pitchFamily="49" charset="-127"/>
              </a:rPr>
              <a:t>R</a:t>
            </a:r>
            <a:r>
              <a:rPr lang="en-US" sz="3600" i="0" dirty="0">
                <a:solidFill>
                  <a:schemeClr val="bg1">
                    <a:lumMod val="95000"/>
                  </a:schemeClr>
                </a:solidFill>
                <a:latin typeface="Bahnschrift SemiBold" panose="020B0502040204020203" pitchFamily="34" charset="0"/>
              </a:rPr>
              <a:t>ecords show that one of the earliest commemorations of Decoration Day was organized by a group of former enslaved people in Charleston, South Carolina in 1865.</a:t>
            </a:r>
            <a:r>
              <a:rPr lang="en-US" sz="3600" i="0" dirty="0">
                <a:solidFill>
                  <a:schemeClr val="bg1">
                    <a:lumMod val="95000"/>
                  </a:schemeClr>
                </a:solidFill>
                <a:latin typeface="Bahnschrift SemiBold" panose="020B0502040204020203" pitchFamily="34" charset="0"/>
                <a:ea typeface="BatangChe" panose="020B0503020000020004" pitchFamily="49" charset="-127"/>
              </a:rPr>
              <a:t> </a:t>
            </a:r>
            <a:endParaRPr lang="en-US" sz="3600" i="0" dirty="0">
              <a:solidFill>
                <a:schemeClr val="bg2"/>
              </a:solidFill>
              <a:latin typeface="Bahnschrift SemiBold" panose="020B0502040204020203" pitchFamily="34" charset="0"/>
              <a:ea typeface="BatangChe" panose="020B0503020000020004" pitchFamily="49" charset="-127"/>
            </a:endParaRPr>
          </a:p>
        </p:txBody>
      </p:sp>
      <p:pic>
        <p:nvPicPr>
          <p:cNvPr id="3" name="Picture 2" descr="A picture containing text, book&#10;&#10;Description automatically generated">
            <a:extLst>
              <a:ext uri="{FF2B5EF4-FFF2-40B4-BE49-F238E27FC236}">
                <a16:creationId xmlns:a16="http://schemas.microsoft.com/office/drawing/2014/main" id="{363FD8BA-D72C-18C1-B92A-0C45F7F4A62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523123"/>
            <a:ext cx="3714751" cy="5811753"/>
          </a:xfrm>
          <a:prstGeom prst="rect">
            <a:avLst/>
          </a:prstGeom>
        </p:spPr>
      </p:pic>
    </p:spTree>
    <p:extLst>
      <p:ext uri="{BB962C8B-B14F-4D97-AF65-F5344CB8AC3E}">
        <p14:creationId xmlns:p14="http://schemas.microsoft.com/office/powerpoint/2010/main" val="22640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AF6F5B-B61D-2873-BE41-427B50AD4E4D}"/>
              </a:ext>
            </a:extLst>
          </p:cNvPr>
          <p:cNvSpPr txBox="1">
            <a:spLocks/>
          </p:cNvSpPr>
          <p:nvPr/>
        </p:nvSpPr>
        <p:spPr>
          <a:xfrm>
            <a:off x="157162" y="551426"/>
            <a:ext cx="6891337" cy="5849374"/>
          </a:xfrm>
          <a:prstGeom prst="rect">
            <a:avLst/>
          </a:prstGeom>
        </p:spPr>
        <p:txBody>
          <a:bodyPr>
            <a:normAutofit fontScale="2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571500" indent="-571500">
              <a:buFont typeface="Arial" panose="020B0604020202020204" pitchFamily="34" charset="0"/>
              <a:buChar char="•"/>
            </a:pPr>
            <a:r>
              <a:rPr lang="en-US" sz="14400" i="0" dirty="0">
                <a:solidFill>
                  <a:schemeClr val="bg1"/>
                </a:solidFill>
                <a:latin typeface="Bahnschrift SemiBold" panose="020B0502040204020203" pitchFamily="34" charset="0"/>
              </a:rPr>
              <a:t>Many states started to observe Decoration Day in May. General John A. Logan, called for a nationwide day of remembrance on May 30, 1868, to honor those who died in the Civil War.</a:t>
            </a:r>
          </a:p>
          <a:p>
            <a:pPr marL="571500" indent="-571500">
              <a:buFont typeface="Arial" panose="020B0604020202020204" pitchFamily="34" charset="0"/>
              <a:buChar char="•"/>
            </a:pPr>
            <a:r>
              <a:rPr lang="en-US" sz="14400" i="0" dirty="0">
                <a:solidFill>
                  <a:schemeClr val="bg1"/>
                </a:solidFill>
                <a:latin typeface="Bahnschrift SemiBold" panose="020B0502040204020203" pitchFamily="34" charset="0"/>
              </a:rPr>
              <a:t>Some states started to squabble about which state started Decoration Day, and in 1966, President Lyndon Johnson declared Waterloo, NY as the “official” birthplace of Decoration Day.</a:t>
            </a:r>
          </a:p>
          <a:p>
            <a:endParaRPr lang="en-US" i="0" dirty="0">
              <a:solidFill>
                <a:schemeClr val="bg2"/>
              </a:solidFill>
              <a:latin typeface="Bahnschrift SemiBold Condensed" panose="020B0502040204020203" pitchFamily="34" charset="0"/>
              <a:ea typeface="BatangChe" panose="020B0503020000020004" pitchFamily="49" charset="-127"/>
            </a:endParaRPr>
          </a:p>
        </p:txBody>
      </p:sp>
      <p:pic>
        <p:nvPicPr>
          <p:cNvPr id="4" name="Picture 3" descr="A flag on a flagpole&#10;&#10;Description automatically generated with medium confidence">
            <a:extLst>
              <a:ext uri="{FF2B5EF4-FFF2-40B4-BE49-F238E27FC236}">
                <a16:creationId xmlns:a16="http://schemas.microsoft.com/office/drawing/2014/main" id="{D6F9AF1C-C5FA-DED5-E37A-0002CE18A45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28595" t="5009" r="24939" b="14848"/>
          <a:stretch/>
        </p:blipFill>
        <p:spPr>
          <a:xfrm>
            <a:off x="8003636" y="423407"/>
            <a:ext cx="3707296" cy="6011186"/>
          </a:xfrm>
          <a:prstGeom prst="rect">
            <a:avLst/>
          </a:prstGeom>
        </p:spPr>
      </p:pic>
    </p:spTree>
    <p:extLst>
      <p:ext uri="{BB962C8B-B14F-4D97-AF65-F5344CB8AC3E}">
        <p14:creationId xmlns:p14="http://schemas.microsoft.com/office/powerpoint/2010/main" val="8097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FB6CF-3CBB-C1A8-5D1E-B318AE913B03}"/>
              </a:ext>
            </a:extLst>
          </p:cNvPr>
          <p:cNvSpPr txBox="1"/>
          <p:nvPr/>
        </p:nvSpPr>
        <p:spPr>
          <a:xfrm>
            <a:off x="200025" y="524143"/>
            <a:ext cx="6858000" cy="5632311"/>
          </a:xfrm>
          <a:prstGeom prst="rect">
            <a:avLst/>
          </a:prstGeom>
          <a:noFill/>
        </p:spPr>
        <p:txBody>
          <a:bodyPr wrap="square">
            <a:spAutoFit/>
          </a:bodyPr>
          <a:lstStyle/>
          <a:p>
            <a:pPr marL="571500" indent="-571500">
              <a:buFont typeface="Arial" panose="020B0604020202020204" pitchFamily="34" charset="0"/>
              <a:buChar char="•"/>
            </a:pPr>
            <a:r>
              <a:rPr lang="en-US" sz="3600" b="0" i="0" dirty="0">
                <a:solidFill>
                  <a:schemeClr val="bg1"/>
                </a:solidFill>
                <a:effectLst/>
                <a:latin typeface="Bahnschrift SemiBold" panose="020B0502040204020203" pitchFamily="34" charset="0"/>
              </a:rPr>
              <a:t>Decoration Day originally honored only those who died while fighting in the Civil War. </a:t>
            </a:r>
          </a:p>
          <a:p>
            <a:pPr marL="571500" indent="-571500">
              <a:buFont typeface="Arial" panose="020B0604020202020204" pitchFamily="34" charset="0"/>
              <a:buChar char="•"/>
            </a:pPr>
            <a:r>
              <a:rPr lang="en-US" sz="3600" b="0" i="0" dirty="0">
                <a:solidFill>
                  <a:schemeClr val="bg1"/>
                </a:solidFill>
                <a:effectLst/>
                <a:latin typeface="Bahnschrift SemiBold" panose="020B0502040204020203" pitchFamily="34" charset="0"/>
              </a:rPr>
              <a:t>However, during World War I the United States found itself embroiled in another major conflict, and the holiday evolved to commemorate American military personnel who died in all wars.</a:t>
            </a:r>
            <a:endParaRPr lang="en-US" sz="3600" dirty="0">
              <a:solidFill>
                <a:schemeClr val="bg1"/>
              </a:solidFill>
              <a:latin typeface="Bahnschrift SemiBold" panose="020B0502040204020203" pitchFamily="34" charset="0"/>
            </a:endParaRPr>
          </a:p>
        </p:txBody>
      </p:sp>
      <p:pic>
        <p:nvPicPr>
          <p:cNvPr id="5" name="Picture 4" descr="A cemetery with many white crosses&#10;&#10;Description automatically generated with low confidence">
            <a:extLst>
              <a:ext uri="{FF2B5EF4-FFF2-40B4-BE49-F238E27FC236}">
                <a16:creationId xmlns:a16="http://schemas.microsoft.com/office/drawing/2014/main" id="{47497C4F-68EC-12C1-4D7B-B3EBD0533EB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33984" r="28515"/>
          <a:stretch/>
        </p:blipFill>
        <p:spPr>
          <a:xfrm>
            <a:off x="7128841" y="419100"/>
            <a:ext cx="4572000" cy="6019800"/>
          </a:xfrm>
          <a:prstGeom prst="ellipse">
            <a:avLst/>
          </a:prstGeom>
          <a:ln>
            <a:noFill/>
          </a:ln>
          <a:effectLst>
            <a:softEdge rad="112500"/>
          </a:effectLst>
        </p:spPr>
      </p:pic>
    </p:spTree>
    <p:extLst>
      <p:ext uri="{BB962C8B-B14F-4D97-AF65-F5344CB8AC3E}">
        <p14:creationId xmlns:p14="http://schemas.microsoft.com/office/powerpoint/2010/main" val="332278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CF7ED9-37AA-B1A2-E91B-AA62AF4C3F53}"/>
              </a:ext>
            </a:extLst>
          </p:cNvPr>
          <p:cNvSpPr txBox="1"/>
          <p:nvPr/>
        </p:nvSpPr>
        <p:spPr>
          <a:xfrm>
            <a:off x="4979504" y="305068"/>
            <a:ext cx="7106479" cy="6247864"/>
          </a:xfrm>
          <a:prstGeom prst="rect">
            <a:avLst/>
          </a:prstGeom>
          <a:noFill/>
        </p:spPr>
        <p:txBody>
          <a:bodyPr wrap="square">
            <a:spAutoFit/>
          </a:bodyPr>
          <a:lstStyle/>
          <a:p>
            <a:pPr marL="571500" indent="-571500">
              <a:buFont typeface="Arial" panose="020B0604020202020204" pitchFamily="34" charset="0"/>
              <a:buChar char="•"/>
            </a:pPr>
            <a:r>
              <a:rPr lang="en-US" sz="4000" dirty="0">
                <a:solidFill>
                  <a:schemeClr val="bg1"/>
                </a:solidFill>
                <a:latin typeface="Bahnschrift SemiBold" panose="020B0502040204020203" pitchFamily="34" charset="0"/>
              </a:rPr>
              <a:t>I</a:t>
            </a:r>
            <a:r>
              <a:rPr lang="en-US" sz="4000" b="0" i="0" dirty="0">
                <a:solidFill>
                  <a:schemeClr val="bg1"/>
                </a:solidFill>
                <a:effectLst/>
                <a:latin typeface="Bahnschrift SemiBold" panose="020B0502040204020203" pitchFamily="34" charset="0"/>
              </a:rPr>
              <a:t>n 1968, Congress passed the Uniform Monday Holiday Act, which established </a:t>
            </a:r>
            <a:r>
              <a:rPr lang="en-US" sz="4000" b="0" i="0" dirty="0">
                <a:solidFill>
                  <a:srgbClr val="C00000"/>
                </a:solidFill>
                <a:effectLst/>
                <a:latin typeface="Bahnschrift SemiBold" panose="020B0502040204020203" pitchFamily="34" charset="0"/>
              </a:rPr>
              <a:t>Memorial Day </a:t>
            </a:r>
            <a:r>
              <a:rPr lang="en-US" sz="4000" b="0" i="0" dirty="0">
                <a:solidFill>
                  <a:schemeClr val="bg1"/>
                </a:solidFill>
                <a:effectLst/>
                <a:latin typeface="Bahnschrift SemiBold" panose="020B0502040204020203" pitchFamily="34" charset="0"/>
              </a:rPr>
              <a:t>as the last Monday in May. The change went into effect in 1971. </a:t>
            </a:r>
          </a:p>
          <a:p>
            <a:pPr marL="571500" indent="-571500">
              <a:buFont typeface="Arial" panose="020B0604020202020204" pitchFamily="34" charset="0"/>
              <a:buChar char="•"/>
            </a:pPr>
            <a:r>
              <a:rPr lang="en-US" sz="4000" b="0" i="0" dirty="0">
                <a:solidFill>
                  <a:schemeClr val="bg1"/>
                </a:solidFill>
                <a:effectLst/>
                <a:latin typeface="Bahnschrift SemiBold" panose="020B0502040204020203" pitchFamily="34" charset="0"/>
              </a:rPr>
              <a:t>The same law also declared Memorial Day a federal holiday.</a:t>
            </a:r>
            <a:endParaRPr lang="en-US" sz="4000" dirty="0">
              <a:solidFill>
                <a:schemeClr val="bg1"/>
              </a:solidFill>
              <a:latin typeface="Bahnschrift SemiBold" panose="020B0502040204020203" pitchFamily="34" charset="0"/>
            </a:endParaRPr>
          </a:p>
        </p:txBody>
      </p:sp>
      <p:pic>
        <p:nvPicPr>
          <p:cNvPr id="4" name="Picture 3" descr="A picture containing text, container, can&#10;&#10;Description automatically generated">
            <a:extLst>
              <a:ext uri="{FF2B5EF4-FFF2-40B4-BE49-F238E27FC236}">
                <a16:creationId xmlns:a16="http://schemas.microsoft.com/office/drawing/2014/main" id="{F5B901A4-392E-2064-BB69-75B90684766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5193" y="535882"/>
            <a:ext cx="3965509" cy="5786235"/>
          </a:xfrm>
          <a:prstGeom prst="rect">
            <a:avLst/>
          </a:prstGeom>
        </p:spPr>
      </p:pic>
    </p:spTree>
    <p:extLst>
      <p:ext uri="{BB962C8B-B14F-4D97-AF65-F5344CB8AC3E}">
        <p14:creationId xmlns:p14="http://schemas.microsoft.com/office/powerpoint/2010/main" val="221460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2C8791-F9F4-31BA-D26F-4C094F9692A7}"/>
              </a:ext>
            </a:extLst>
          </p:cNvPr>
          <p:cNvSpPr txBox="1"/>
          <p:nvPr/>
        </p:nvSpPr>
        <p:spPr>
          <a:xfrm>
            <a:off x="328406" y="241424"/>
            <a:ext cx="7242314" cy="6186309"/>
          </a:xfrm>
          <a:prstGeom prst="rect">
            <a:avLst/>
          </a:prstGeom>
          <a:noFill/>
        </p:spPr>
        <p:txBody>
          <a:bodyPr wrap="square">
            <a:spAutoFit/>
          </a:bodyPr>
          <a:lstStyle/>
          <a:p>
            <a:r>
              <a:rPr lang="en-US" sz="3600" dirty="0">
                <a:solidFill>
                  <a:schemeClr val="bg1"/>
                </a:solidFill>
                <a:latin typeface="Bahnschrift SemiBold" panose="020B0502040204020203" pitchFamily="34" charset="0"/>
                <a:cs typeface="Cavolini" panose="03000502040302020204" pitchFamily="66" charset="0"/>
              </a:rPr>
              <a:t>The official flower of </a:t>
            </a:r>
            <a:r>
              <a:rPr lang="en-US" sz="3600" dirty="0">
                <a:solidFill>
                  <a:srgbClr val="C00000"/>
                </a:solidFill>
                <a:latin typeface="Bahnschrift SemiBold" panose="020B0502040204020203" pitchFamily="34" charset="0"/>
                <a:cs typeface="Cavolini" panose="03000502040302020204" pitchFamily="66" charset="0"/>
              </a:rPr>
              <a:t>Memorial Day </a:t>
            </a:r>
            <a:r>
              <a:rPr lang="en-US" sz="3600" dirty="0">
                <a:solidFill>
                  <a:schemeClr val="bg1"/>
                </a:solidFill>
                <a:latin typeface="Bahnschrift SemiBold" panose="020B0502040204020203" pitchFamily="34" charset="0"/>
                <a:cs typeface="Cavolini" panose="03000502040302020204" pitchFamily="66" charset="0"/>
              </a:rPr>
              <a:t>is the Red Poppy. </a:t>
            </a:r>
          </a:p>
          <a:p>
            <a:pPr marL="571500" indent="-571500">
              <a:buFont typeface="Arial" panose="020B0604020202020204" pitchFamily="34" charset="0"/>
              <a:buChar char="•"/>
            </a:pPr>
            <a:r>
              <a:rPr lang="en-US" sz="3600" dirty="0">
                <a:solidFill>
                  <a:schemeClr val="bg1"/>
                </a:solidFill>
                <a:latin typeface="Bahnschrift SemiBold" panose="020B0502040204020203" pitchFamily="34" charset="0"/>
                <a:cs typeface="Cavolini" panose="03000502040302020204" pitchFamily="66" charset="0"/>
              </a:rPr>
              <a:t>The poppy was chosen because of a poem written by  Dr. John McCrae in 1915, called, “In Flanders Fields.” McCrae wrote the poem as a tribute to a friend who died in battle.</a:t>
            </a:r>
          </a:p>
          <a:p>
            <a:pPr marL="571500" indent="-571500">
              <a:buFont typeface="Arial" panose="020B0604020202020204" pitchFamily="34" charset="0"/>
              <a:buChar char="•"/>
            </a:pPr>
            <a:r>
              <a:rPr lang="en-US" sz="3600" dirty="0">
                <a:solidFill>
                  <a:schemeClr val="bg1"/>
                </a:solidFill>
                <a:latin typeface="Bahnschrift SemiBold" panose="020B0502040204020203" pitchFamily="34" charset="0"/>
                <a:cs typeface="Cavolini" panose="03000502040302020204" pitchFamily="66" charset="0"/>
              </a:rPr>
              <a:t>The poem was first published during the war under the title,</a:t>
            </a:r>
          </a:p>
          <a:p>
            <a:r>
              <a:rPr lang="en-US" sz="3600" dirty="0">
                <a:solidFill>
                  <a:schemeClr val="bg1"/>
                </a:solidFill>
                <a:latin typeface="Bahnschrift SemiBold" panose="020B0502040204020203" pitchFamily="34" charset="0"/>
                <a:cs typeface="Cavolini" panose="03000502040302020204" pitchFamily="66" charset="0"/>
              </a:rPr>
              <a:t>     “We Shall Not Sleep.”</a:t>
            </a:r>
            <a:endParaRPr lang="en-US" sz="3600" dirty="0">
              <a:solidFill>
                <a:schemeClr val="bg1"/>
              </a:solidFill>
              <a:latin typeface="Bahnschrift SemiBold" panose="020B0502040204020203" pitchFamily="34" charset="0"/>
            </a:endParaRPr>
          </a:p>
        </p:txBody>
      </p:sp>
      <p:pic>
        <p:nvPicPr>
          <p:cNvPr id="5" name="Picture 4" descr="Text, letter&#10;&#10;Description automatically generated">
            <a:extLst>
              <a:ext uri="{FF2B5EF4-FFF2-40B4-BE49-F238E27FC236}">
                <a16:creationId xmlns:a16="http://schemas.microsoft.com/office/drawing/2014/main" id="{E0141430-BD2D-B2E3-1442-01EB89A03636}"/>
              </a:ext>
            </a:extLst>
          </p:cNvPr>
          <p:cNvPicPr>
            <a:picLocks noChangeAspect="1"/>
          </p:cNvPicPr>
          <p:nvPr/>
        </p:nvPicPr>
        <p:blipFill rotWithShape="1">
          <a:blip r:embed="rId2">
            <a:extLst>
              <a:ext uri="{28A0092B-C50C-407E-A947-70E740481C1C}">
                <a14:useLocalDpi xmlns:a14="http://schemas.microsoft.com/office/drawing/2010/main" val="0"/>
              </a:ext>
            </a:extLst>
          </a:blip>
          <a:srcRect b="5763"/>
          <a:stretch/>
        </p:blipFill>
        <p:spPr>
          <a:xfrm>
            <a:off x="7931426" y="506896"/>
            <a:ext cx="3849756" cy="5655366"/>
          </a:xfrm>
          <a:prstGeom prst="rect">
            <a:avLst/>
          </a:prstGeom>
        </p:spPr>
      </p:pic>
    </p:spTree>
    <p:extLst>
      <p:ext uri="{BB962C8B-B14F-4D97-AF65-F5344CB8AC3E}">
        <p14:creationId xmlns:p14="http://schemas.microsoft.com/office/powerpoint/2010/main" val="3366698737"/>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3025</TotalTime>
  <Words>845</Words>
  <Application>Microsoft Macintosh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Bahnschrift Light</vt:lpstr>
      <vt:lpstr>Bahnschrift SemiBold</vt:lpstr>
      <vt:lpstr>Bahnschrift SemiBold Condensed</vt:lpstr>
      <vt:lpstr>Sitka Banner</vt:lpstr>
      <vt:lpstr>HeadlinesVTI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1918, two days before the signing of the Armistice to end WWI, Moina Michael, an educator and volunteer  with the overseas YMCA war workers  at Columbia University in New York,  read the poem again, in a magazine.  In her book, The Miracle Flower, she wrote about the experience as being “deeply spiritual.” She said, “She felt as though she was actually being called by the voices which had been silenced by death.” </vt:lpstr>
      <vt:lpstr>In 1918, Michael wrote her poetic response to “In Flanders Fields,” entitled “We Shall Keep the Faith.” Moina then set about the arduous task of having the Red Poppy recognized as the National Flower of Remembrance.  She traveled across the country and wrote hundreds of letters to congressmen. Finally, in 1920, she found an ally for her cause, the American Legion.</vt:lpstr>
      <vt:lpstr>On September 27, 1920, the poppy became  the official flower of The American Legion  family.  The American Legion Family brought  National Poppy Day® to the United States by asking  Congress to designate the Friday before Memorial Day, as National Poppy Day.  In 1920, Congress passed a bill to make the poppy the official flower of remembrance.  In 1924, the distribution of poppies became a national program of The American Legion.  </vt:lpstr>
      <vt:lpstr>Led by the American Legion Auxiliary, each year members of The American Legion Family distribute poppies with a request that the person receiving the flower make a donation to support the future of veterans, active-duty military personnel and their families with medical and financial needs.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Tatum</dc:creator>
  <cp:lastModifiedBy>Beth  Steward</cp:lastModifiedBy>
  <cp:revision>28</cp:revision>
  <dcterms:created xsi:type="dcterms:W3CDTF">2022-05-12T02:56:03Z</dcterms:created>
  <dcterms:modified xsi:type="dcterms:W3CDTF">2023-06-06T15:07:29Z</dcterms:modified>
</cp:coreProperties>
</file>