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05" d="100"/>
          <a:sy n="105" d="100"/>
        </p:scale>
        <p:origin x="8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2A2E3-95D0-5B90-E5C1-8BD35D517E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6F7D1F-99A2-8FDB-2A1F-DC9431242A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368D79-5593-52A9-1E3A-E55C7E3DD1CC}"/>
              </a:ext>
            </a:extLst>
          </p:cNvPr>
          <p:cNvSpPr>
            <a:spLocks noGrp="1"/>
          </p:cNvSpPr>
          <p:nvPr>
            <p:ph type="dt" sz="half" idx="10"/>
          </p:nvPr>
        </p:nvSpPr>
        <p:spPr/>
        <p:txBody>
          <a:bodyPr/>
          <a:lstStyle/>
          <a:p>
            <a:fld id="{18B25A94-476D-4C4F-9C2B-644D4B481236}" type="datetimeFigureOut">
              <a:rPr lang="en-US" smtClean="0"/>
              <a:t>2/1/23</a:t>
            </a:fld>
            <a:endParaRPr lang="en-US"/>
          </a:p>
        </p:txBody>
      </p:sp>
      <p:sp>
        <p:nvSpPr>
          <p:cNvPr id="5" name="Footer Placeholder 4">
            <a:extLst>
              <a:ext uri="{FF2B5EF4-FFF2-40B4-BE49-F238E27FC236}">
                <a16:creationId xmlns:a16="http://schemas.microsoft.com/office/drawing/2014/main" id="{61401F9D-96C1-0EEE-8C62-052859ABD8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06D12B-D9A8-43D3-9261-08A6DF3C18B4}"/>
              </a:ext>
            </a:extLst>
          </p:cNvPr>
          <p:cNvSpPr>
            <a:spLocks noGrp="1"/>
          </p:cNvSpPr>
          <p:nvPr>
            <p:ph type="sldNum" sz="quarter" idx="12"/>
          </p:nvPr>
        </p:nvSpPr>
        <p:spPr/>
        <p:txBody>
          <a:bodyPr/>
          <a:lstStyle/>
          <a:p>
            <a:fld id="{1C8DBA2F-6738-4723-A24A-91983ABD0DA5}" type="slidenum">
              <a:rPr lang="en-US" smtClean="0"/>
              <a:t>‹#›</a:t>
            </a:fld>
            <a:endParaRPr lang="en-US"/>
          </a:p>
        </p:txBody>
      </p:sp>
    </p:spTree>
    <p:extLst>
      <p:ext uri="{BB962C8B-B14F-4D97-AF65-F5344CB8AC3E}">
        <p14:creationId xmlns:p14="http://schemas.microsoft.com/office/powerpoint/2010/main" val="3622129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2ACA9-3E93-49BB-D4FF-0FB8D970A8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7B62FC-0DD9-6FA9-2944-250ED0C956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1A9FBD-8B72-CE53-FF6E-56836E2190A5}"/>
              </a:ext>
            </a:extLst>
          </p:cNvPr>
          <p:cNvSpPr>
            <a:spLocks noGrp="1"/>
          </p:cNvSpPr>
          <p:nvPr>
            <p:ph type="dt" sz="half" idx="10"/>
          </p:nvPr>
        </p:nvSpPr>
        <p:spPr/>
        <p:txBody>
          <a:bodyPr/>
          <a:lstStyle/>
          <a:p>
            <a:fld id="{18B25A94-476D-4C4F-9C2B-644D4B481236}" type="datetimeFigureOut">
              <a:rPr lang="en-US" smtClean="0"/>
              <a:t>2/1/23</a:t>
            </a:fld>
            <a:endParaRPr lang="en-US"/>
          </a:p>
        </p:txBody>
      </p:sp>
      <p:sp>
        <p:nvSpPr>
          <p:cNvPr id="5" name="Footer Placeholder 4">
            <a:extLst>
              <a:ext uri="{FF2B5EF4-FFF2-40B4-BE49-F238E27FC236}">
                <a16:creationId xmlns:a16="http://schemas.microsoft.com/office/drawing/2014/main" id="{01808393-550A-F392-B0AF-64FFC46C61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FBE025-B10A-6690-DD98-519DBE04C467}"/>
              </a:ext>
            </a:extLst>
          </p:cNvPr>
          <p:cNvSpPr>
            <a:spLocks noGrp="1"/>
          </p:cNvSpPr>
          <p:nvPr>
            <p:ph type="sldNum" sz="quarter" idx="12"/>
          </p:nvPr>
        </p:nvSpPr>
        <p:spPr/>
        <p:txBody>
          <a:bodyPr/>
          <a:lstStyle/>
          <a:p>
            <a:fld id="{1C8DBA2F-6738-4723-A24A-91983ABD0DA5}" type="slidenum">
              <a:rPr lang="en-US" smtClean="0"/>
              <a:t>‹#›</a:t>
            </a:fld>
            <a:endParaRPr lang="en-US"/>
          </a:p>
        </p:txBody>
      </p:sp>
    </p:spTree>
    <p:extLst>
      <p:ext uri="{BB962C8B-B14F-4D97-AF65-F5344CB8AC3E}">
        <p14:creationId xmlns:p14="http://schemas.microsoft.com/office/powerpoint/2010/main" val="1992862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3B7036-1A92-D69D-A1C1-BCC4F956EC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274DAE-7A72-691C-E6B6-21A4AB993C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B2390A-74A6-DA86-A2BA-A73EBD13340C}"/>
              </a:ext>
            </a:extLst>
          </p:cNvPr>
          <p:cNvSpPr>
            <a:spLocks noGrp="1"/>
          </p:cNvSpPr>
          <p:nvPr>
            <p:ph type="dt" sz="half" idx="10"/>
          </p:nvPr>
        </p:nvSpPr>
        <p:spPr/>
        <p:txBody>
          <a:bodyPr/>
          <a:lstStyle/>
          <a:p>
            <a:fld id="{18B25A94-476D-4C4F-9C2B-644D4B481236}" type="datetimeFigureOut">
              <a:rPr lang="en-US" smtClean="0"/>
              <a:t>2/1/23</a:t>
            </a:fld>
            <a:endParaRPr lang="en-US"/>
          </a:p>
        </p:txBody>
      </p:sp>
      <p:sp>
        <p:nvSpPr>
          <p:cNvPr id="5" name="Footer Placeholder 4">
            <a:extLst>
              <a:ext uri="{FF2B5EF4-FFF2-40B4-BE49-F238E27FC236}">
                <a16:creationId xmlns:a16="http://schemas.microsoft.com/office/drawing/2014/main" id="{A01A0BE5-1C28-3221-D67A-9DB2BBCC7D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EFEAD9-3CE3-B4E7-63DC-AEEEAA638E5A}"/>
              </a:ext>
            </a:extLst>
          </p:cNvPr>
          <p:cNvSpPr>
            <a:spLocks noGrp="1"/>
          </p:cNvSpPr>
          <p:nvPr>
            <p:ph type="sldNum" sz="quarter" idx="12"/>
          </p:nvPr>
        </p:nvSpPr>
        <p:spPr/>
        <p:txBody>
          <a:bodyPr/>
          <a:lstStyle/>
          <a:p>
            <a:fld id="{1C8DBA2F-6738-4723-A24A-91983ABD0DA5}" type="slidenum">
              <a:rPr lang="en-US" smtClean="0"/>
              <a:t>‹#›</a:t>
            </a:fld>
            <a:endParaRPr lang="en-US"/>
          </a:p>
        </p:txBody>
      </p:sp>
    </p:spTree>
    <p:extLst>
      <p:ext uri="{BB962C8B-B14F-4D97-AF65-F5344CB8AC3E}">
        <p14:creationId xmlns:p14="http://schemas.microsoft.com/office/powerpoint/2010/main" val="1176025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4875A-A991-5E60-DE00-F19090AD2A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D1ACAB-C94A-D5A3-31B6-8DD6AA603C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F03884-EFE8-7897-7352-C710E1A51D6B}"/>
              </a:ext>
            </a:extLst>
          </p:cNvPr>
          <p:cNvSpPr>
            <a:spLocks noGrp="1"/>
          </p:cNvSpPr>
          <p:nvPr>
            <p:ph type="dt" sz="half" idx="10"/>
          </p:nvPr>
        </p:nvSpPr>
        <p:spPr/>
        <p:txBody>
          <a:bodyPr/>
          <a:lstStyle/>
          <a:p>
            <a:fld id="{18B25A94-476D-4C4F-9C2B-644D4B481236}" type="datetimeFigureOut">
              <a:rPr lang="en-US" smtClean="0"/>
              <a:t>2/1/23</a:t>
            </a:fld>
            <a:endParaRPr lang="en-US"/>
          </a:p>
        </p:txBody>
      </p:sp>
      <p:sp>
        <p:nvSpPr>
          <p:cNvPr id="5" name="Footer Placeholder 4">
            <a:extLst>
              <a:ext uri="{FF2B5EF4-FFF2-40B4-BE49-F238E27FC236}">
                <a16:creationId xmlns:a16="http://schemas.microsoft.com/office/drawing/2014/main" id="{30B63B6D-7895-ECE7-D80D-CB7CE8D6CD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78ABF-C2D5-AE93-7C63-A7CBFC409104}"/>
              </a:ext>
            </a:extLst>
          </p:cNvPr>
          <p:cNvSpPr>
            <a:spLocks noGrp="1"/>
          </p:cNvSpPr>
          <p:nvPr>
            <p:ph type="sldNum" sz="quarter" idx="12"/>
          </p:nvPr>
        </p:nvSpPr>
        <p:spPr/>
        <p:txBody>
          <a:bodyPr/>
          <a:lstStyle/>
          <a:p>
            <a:fld id="{1C8DBA2F-6738-4723-A24A-91983ABD0DA5}" type="slidenum">
              <a:rPr lang="en-US" smtClean="0"/>
              <a:t>‹#›</a:t>
            </a:fld>
            <a:endParaRPr lang="en-US"/>
          </a:p>
        </p:txBody>
      </p:sp>
    </p:spTree>
    <p:extLst>
      <p:ext uri="{BB962C8B-B14F-4D97-AF65-F5344CB8AC3E}">
        <p14:creationId xmlns:p14="http://schemas.microsoft.com/office/powerpoint/2010/main" val="3477326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A5EAF-D895-EB9F-5A5E-7D81DAF346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D9C286-1EE3-1AE6-35F0-42ECD0C516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76F8E-A7B0-976A-E157-EAC4B667F2E8}"/>
              </a:ext>
            </a:extLst>
          </p:cNvPr>
          <p:cNvSpPr>
            <a:spLocks noGrp="1"/>
          </p:cNvSpPr>
          <p:nvPr>
            <p:ph type="dt" sz="half" idx="10"/>
          </p:nvPr>
        </p:nvSpPr>
        <p:spPr/>
        <p:txBody>
          <a:bodyPr/>
          <a:lstStyle/>
          <a:p>
            <a:fld id="{18B25A94-476D-4C4F-9C2B-644D4B481236}" type="datetimeFigureOut">
              <a:rPr lang="en-US" smtClean="0"/>
              <a:t>2/1/23</a:t>
            </a:fld>
            <a:endParaRPr lang="en-US"/>
          </a:p>
        </p:txBody>
      </p:sp>
      <p:sp>
        <p:nvSpPr>
          <p:cNvPr id="5" name="Footer Placeholder 4">
            <a:extLst>
              <a:ext uri="{FF2B5EF4-FFF2-40B4-BE49-F238E27FC236}">
                <a16:creationId xmlns:a16="http://schemas.microsoft.com/office/drawing/2014/main" id="{0C4782AF-3C9B-7DD8-C3A7-6DAD348F82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1590B8-7790-52ED-589E-7520AEF22C22}"/>
              </a:ext>
            </a:extLst>
          </p:cNvPr>
          <p:cNvSpPr>
            <a:spLocks noGrp="1"/>
          </p:cNvSpPr>
          <p:nvPr>
            <p:ph type="sldNum" sz="quarter" idx="12"/>
          </p:nvPr>
        </p:nvSpPr>
        <p:spPr/>
        <p:txBody>
          <a:bodyPr/>
          <a:lstStyle/>
          <a:p>
            <a:fld id="{1C8DBA2F-6738-4723-A24A-91983ABD0DA5}" type="slidenum">
              <a:rPr lang="en-US" smtClean="0"/>
              <a:t>‹#›</a:t>
            </a:fld>
            <a:endParaRPr lang="en-US"/>
          </a:p>
        </p:txBody>
      </p:sp>
    </p:spTree>
    <p:extLst>
      <p:ext uri="{BB962C8B-B14F-4D97-AF65-F5344CB8AC3E}">
        <p14:creationId xmlns:p14="http://schemas.microsoft.com/office/powerpoint/2010/main" val="2440381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5F493-98FE-0012-2C4F-AF78B03C6C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1EE316-3044-8964-E521-2CBBD4AB0C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E16944-02A8-FD2F-4D34-851EF78468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07F3E1-70AB-0B9F-4B39-A9EE452F00A3}"/>
              </a:ext>
            </a:extLst>
          </p:cNvPr>
          <p:cNvSpPr>
            <a:spLocks noGrp="1"/>
          </p:cNvSpPr>
          <p:nvPr>
            <p:ph type="dt" sz="half" idx="10"/>
          </p:nvPr>
        </p:nvSpPr>
        <p:spPr/>
        <p:txBody>
          <a:bodyPr/>
          <a:lstStyle/>
          <a:p>
            <a:fld id="{18B25A94-476D-4C4F-9C2B-644D4B481236}" type="datetimeFigureOut">
              <a:rPr lang="en-US" smtClean="0"/>
              <a:t>2/1/23</a:t>
            </a:fld>
            <a:endParaRPr lang="en-US"/>
          </a:p>
        </p:txBody>
      </p:sp>
      <p:sp>
        <p:nvSpPr>
          <p:cNvPr id="6" name="Footer Placeholder 5">
            <a:extLst>
              <a:ext uri="{FF2B5EF4-FFF2-40B4-BE49-F238E27FC236}">
                <a16:creationId xmlns:a16="http://schemas.microsoft.com/office/drawing/2014/main" id="{9FB9CD95-E78A-376D-1058-1E6220C12F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2C81F7-1C2C-4F20-4319-34A557562D5B}"/>
              </a:ext>
            </a:extLst>
          </p:cNvPr>
          <p:cNvSpPr>
            <a:spLocks noGrp="1"/>
          </p:cNvSpPr>
          <p:nvPr>
            <p:ph type="sldNum" sz="quarter" idx="12"/>
          </p:nvPr>
        </p:nvSpPr>
        <p:spPr/>
        <p:txBody>
          <a:bodyPr/>
          <a:lstStyle/>
          <a:p>
            <a:fld id="{1C8DBA2F-6738-4723-A24A-91983ABD0DA5}" type="slidenum">
              <a:rPr lang="en-US" smtClean="0"/>
              <a:t>‹#›</a:t>
            </a:fld>
            <a:endParaRPr lang="en-US"/>
          </a:p>
        </p:txBody>
      </p:sp>
    </p:spTree>
    <p:extLst>
      <p:ext uri="{BB962C8B-B14F-4D97-AF65-F5344CB8AC3E}">
        <p14:creationId xmlns:p14="http://schemas.microsoft.com/office/powerpoint/2010/main" val="3507328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381AC-70F9-F8E1-38D7-BE137A42B6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D2F32D-8916-72CD-C80B-DA25F92496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AA7A83-9E9F-67E4-DC58-62ABC668B6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1CC7E1-6E77-7B71-2218-FE5DCF1A9E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41D165-C67A-5CCA-EEC8-C07B27068D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36CC36-7E92-068F-DF9B-B8063B56140B}"/>
              </a:ext>
            </a:extLst>
          </p:cNvPr>
          <p:cNvSpPr>
            <a:spLocks noGrp="1"/>
          </p:cNvSpPr>
          <p:nvPr>
            <p:ph type="dt" sz="half" idx="10"/>
          </p:nvPr>
        </p:nvSpPr>
        <p:spPr/>
        <p:txBody>
          <a:bodyPr/>
          <a:lstStyle/>
          <a:p>
            <a:fld id="{18B25A94-476D-4C4F-9C2B-644D4B481236}" type="datetimeFigureOut">
              <a:rPr lang="en-US" smtClean="0"/>
              <a:t>2/1/23</a:t>
            </a:fld>
            <a:endParaRPr lang="en-US"/>
          </a:p>
        </p:txBody>
      </p:sp>
      <p:sp>
        <p:nvSpPr>
          <p:cNvPr id="8" name="Footer Placeholder 7">
            <a:extLst>
              <a:ext uri="{FF2B5EF4-FFF2-40B4-BE49-F238E27FC236}">
                <a16:creationId xmlns:a16="http://schemas.microsoft.com/office/drawing/2014/main" id="{75A917E8-4A82-92ED-4F29-50DEC37D8F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F5018B-B1BA-3B5E-B436-C0AB4633C99F}"/>
              </a:ext>
            </a:extLst>
          </p:cNvPr>
          <p:cNvSpPr>
            <a:spLocks noGrp="1"/>
          </p:cNvSpPr>
          <p:nvPr>
            <p:ph type="sldNum" sz="quarter" idx="12"/>
          </p:nvPr>
        </p:nvSpPr>
        <p:spPr/>
        <p:txBody>
          <a:bodyPr/>
          <a:lstStyle/>
          <a:p>
            <a:fld id="{1C8DBA2F-6738-4723-A24A-91983ABD0DA5}" type="slidenum">
              <a:rPr lang="en-US" smtClean="0"/>
              <a:t>‹#›</a:t>
            </a:fld>
            <a:endParaRPr lang="en-US"/>
          </a:p>
        </p:txBody>
      </p:sp>
    </p:spTree>
    <p:extLst>
      <p:ext uri="{BB962C8B-B14F-4D97-AF65-F5344CB8AC3E}">
        <p14:creationId xmlns:p14="http://schemas.microsoft.com/office/powerpoint/2010/main" val="2480680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1BCAF-2CF0-F5CB-5E59-211EE09033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7117A4-9057-AD37-9935-2561723D4349}"/>
              </a:ext>
            </a:extLst>
          </p:cNvPr>
          <p:cNvSpPr>
            <a:spLocks noGrp="1"/>
          </p:cNvSpPr>
          <p:nvPr>
            <p:ph type="dt" sz="half" idx="10"/>
          </p:nvPr>
        </p:nvSpPr>
        <p:spPr/>
        <p:txBody>
          <a:bodyPr/>
          <a:lstStyle/>
          <a:p>
            <a:fld id="{18B25A94-476D-4C4F-9C2B-644D4B481236}" type="datetimeFigureOut">
              <a:rPr lang="en-US" smtClean="0"/>
              <a:t>2/1/23</a:t>
            </a:fld>
            <a:endParaRPr lang="en-US"/>
          </a:p>
        </p:txBody>
      </p:sp>
      <p:sp>
        <p:nvSpPr>
          <p:cNvPr id="4" name="Footer Placeholder 3">
            <a:extLst>
              <a:ext uri="{FF2B5EF4-FFF2-40B4-BE49-F238E27FC236}">
                <a16:creationId xmlns:a16="http://schemas.microsoft.com/office/drawing/2014/main" id="{CD4D6743-88D7-04F7-4E99-0B0EA19C69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3FEFB2-6493-A7AB-46B1-255D68F64A30}"/>
              </a:ext>
            </a:extLst>
          </p:cNvPr>
          <p:cNvSpPr>
            <a:spLocks noGrp="1"/>
          </p:cNvSpPr>
          <p:nvPr>
            <p:ph type="sldNum" sz="quarter" idx="12"/>
          </p:nvPr>
        </p:nvSpPr>
        <p:spPr/>
        <p:txBody>
          <a:bodyPr/>
          <a:lstStyle/>
          <a:p>
            <a:fld id="{1C8DBA2F-6738-4723-A24A-91983ABD0DA5}" type="slidenum">
              <a:rPr lang="en-US" smtClean="0"/>
              <a:t>‹#›</a:t>
            </a:fld>
            <a:endParaRPr lang="en-US"/>
          </a:p>
        </p:txBody>
      </p:sp>
    </p:spTree>
    <p:extLst>
      <p:ext uri="{BB962C8B-B14F-4D97-AF65-F5344CB8AC3E}">
        <p14:creationId xmlns:p14="http://schemas.microsoft.com/office/powerpoint/2010/main" val="260596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C3EA9-D3DD-6F08-DC0F-2804AC18AEE4}"/>
              </a:ext>
            </a:extLst>
          </p:cNvPr>
          <p:cNvSpPr>
            <a:spLocks noGrp="1"/>
          </p:cNvSpPr>
          <p:nvPr>
            <p:ph type="dt" sz="half" idx="10"/>
          </p:nvPr>
        </p:nvSpPr>
        <p:spPr/>
        <p:txBody>
          <a:bodyPr/>
          <a:lstStyle/>
          <a:p>
            <a:fld id="{18B25A94-476D-4C4F-9C2B-644D4B481236}" type="datetimeFigureOut">
              <a:rPr lang="en-US" smtClean="0"/>
              <a:t>2/1/23</a:t>
            </a:fld>
            <a:endParaRPr lang="en-US"/>
          </a:p>
        </p:txBody>
      </p:sp>
      <p:sp>
        <p:nvSpPr>
          <p:cNvPr id="3" name="Footer Placeholder 2">
            <a:extLst>
              <a:ext uri="{FF2B5EF4-FFF2-40B4-BE49-F238E27FC236}">
                <a16:creationId xmlns:a16="http://schemas.microsoft.com/office/drawing/2014/main" id="{B4717E25-8778-D89E-ACD8-3BED3101DF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0FB217-A976-8B96-BBEE-BC0A34840D51}"/>
              </a:ext>
            </a:extLst>
          </p:cNvPr>
          <p:cNvSpPr>
            <a:spLocks noGrp="1"/>
          </p:cNvSpPr>
          <p:nvPr>
            <p:ph type="sldNum" sz="quarter" idx="12"/>
          </p:nvPr>
        </p:nvSpPr>
        <p:spPr/>
        <p:txBody>
          <a:bodyPr/>
          <a:lstStyle/>
          <a:p>
            <a:fld id="{1C8DBA2F-6738-4723-A24A-91983ABD0DA5}" type="slidenum">
              <a:rPr lang="en-US" smtClean="0"/>
              <a:t>‹#›</a:t>
            </a:fld>
            <a:endParaRPr lang="en-US"/>
          </a:p>
        </p:txBody>
      </p:sp>
    </p:spTree>
    <p:extLst>
      <p:ext uri="{BB962C8B-B14F-4D97-AF65-F5344CB8AC3E}">
        <p14:creationId xmlns:p14="http://schemas.microsoft.com/office/powerpoint/2010/main" val="400355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91F06-DD81-258F-84EB-82ECC5D2EE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373BA7-7F80-00BD-902E-F1C94CE094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091403-CD2B-1498-D2DA-66B54F93F7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A480C7-C81E-FCB7-2E39-10107BD6DFE0}"/>
              </a:ext>
            </a:extLst>
          </p:cNvPr>
          <p:cNvSpPr>
            <a:spLocks noGrp="1"/>
          </p:cNvSpPr>
          <p:nvPr>
            <p:ph type="dt" sz="half" idx="10"/>
          </p:nvPr>
        </p:nvSpPr>
        <p:spPr/>
        <p:txBody>
          <a:bodyPr/>
          <a:lstStyle/>
          <a:p>
            <a:fld id="{18B25A94-476D-4C4F-9C2B-644D4B481236}" type="datetimeFigureOut">
              <a:rPr lang="en-US" smtClean="0"/>
              <a:t>2/1/23</a:t>
            </a:fld>
            <a:endParaRPr lang="en-US"/>
          </a:p>
        </p:txBody>
      </p:sp>
      <p:sp>
        <p:nvSpPr>
          <p:cNvPr id="6" name="Footer Placeholder 5">
            <a:extLst>
              <a:ext uri="{FF2B5EF4-FFF2-40B4-BE49-F238E27FC236}">
                <a16:creationId xmlns:a16="http://schemas.microsoft.com/office/drawing/2014/main" id="{8576FB10-A6AB-0575-2789-BE9996EB32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51396D-46D9-D7CC-43D5-EC8AB30136DC}"/>
              </a:ext>
            </a:extLst>
          </p:cNvPr>
          <p:cNvSpPr>
            <a:spLocks noGrp="1"/>
          </p:cNvSpPr>
          <p:nvPr>
            <p:ph type="sldNum" sz="quarter" idx="12"/>
          </p:nvPr>
        </p:nvSpPr>
        <p:spPr/>
        <p:txBody>
          <a:bodyPr/>
          <a:lstStyle/>
          <a:p>
            <a:fld id="{1C8DBA2F-6738-4723-A24A-91983ABD0DA5}" type="slidenum">
              <a:rPr lang="en-US" smtClean="0"/>
              <a:t>‹#›</a:t>
            </a:fld>
            <a:endParaRPr lang="en-US"/>
          </a:p>
        </p:txBody>
      </p:sp>
    </p:spTree>
    <p:extLst>
      <p:ext uri="{BB962C8B-B14F-4D97-AF65-F5344CB8AC3E}">
        <p14:creationId xmlns:p14="http://schemas.microsoft.com/office/powerpoint/2010/main" val="2431964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EB19B-4196-D9A6-54A8-F7744CC11D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2D23E8-E382-CF2D-DA7A-95C9CD2A8A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4CE46D-7A9B-4DF1-433B-F52C70EB3B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732ED8-C9A6-D63B-150F-4247B773E370}"/>
              </a:ext>
            </a:extLst>
          </p:cNvPr>
          <p:cNvSpPr>
            <a:spLocks noGrp="1"/>
          </p:cNvSpPr>
          <p:nvPr>
            <p:ph type="dt" sz="half" idx="10"/>
          </p:nvPr>
        </p:nvSpPr>
        <p:spPr/>
        <p:txBody>
          <a:bodyPr/>
          <a:lstStyle/>
          <a:p>
            <a:fld id="{18B25A94-476D-4C4F-9C2B-644D4B481236}" type="datetimeFigureOut">
              <a:rPr lang="en-US" smtClean="0"/>
              <a:t>2/1/23</a:t>
            </a:fld>
            <a:endParaRPr lang="en-US"/>
          </a:p>
        </p:txBody>
      </p:sp>
      <p:sp>
        <p:nvSpPr>
          <p:cNvPr id="6" name="Footer Placeholder 5">
            <a:extLst>
              <a:ext uri="{FF2B5EF4-FFF2-40B4-BE49-F238E27FC236}">
                <a16:creationId xmlns:a16="http://schemas.microsoft.com/office/drawing/2014/main" id="{96510D76-2B65-A720-60E3-541B00F13D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D107CE-FDDA-A5B7-5587-3319B6CA5FD3}"/>
              </a:ext>
            </a:extLst>
          </p:cNvPr>
          <p:cNvSpPr>
            <a:spLocks noGrp="1"/>
          </p:cNvSpPr>
          <p:nvPr>
            <p:ph type="sldNum" sz="quarter" idx="12"/>
          </p:nvPr>
        </p:nvSpPr>
        <p:spPr/>
        <p:txBody>
          <a:bodyPr/>
          <a:lstStyle/>
          <a:p>
            <a:fld id="{1C8DBA2F-6738-4723-A24A-91983ABD0DA5}" type="slidenum">
              <a:rPr lang="en-US" smtClean="0"/>
              <a:t>‹#›</a:t>
            </a:fld>
            <a:endParaRPr lang="en-US"/>
          </a:p>
        </p:txBody>
      </p:sp>
    </p:spTree>
    <p:extLst>
      <p:ext uri="{BB962C8B-B14F-4D97-AF65-F5344CB8AC3E}">
        <p14:creationId xmlns:p14="http://schemas.microsoft.com/office/powerpoint/2010/main" val="3244044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183A40-3EC6-F1D1-2C7D-D841374722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0E055A-A858-12F5-BA30-A3BE6DF7AB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3F8ABD-8EE4-C4D1-7DAD-5174F9C588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B25A94-476D-4C4F-9C2B-644D4B481236}" type="datetimeFigureOut">
              <a:rPr lang="en-US" smtClean="0"/>
              <a:t>2/1/23</a:t>
            </a:fld>
            <a:endParaRPr lang="en-US"/>
          </a:p>
        </p:txBody>
      </p:sp>
      <p:sp>
        <p:nvSpPr>
          <p:cNvPr id="5" name="Footer Placeholder 4">
            <a:extLst>
              <a:ext uri="{FF2B5EF4-FFF2-40B4-BE49-F238E27FC236}">
                <a16:creationId xmlns:a16="http://schemas.microsoft.com/office/drawing/2014/main" id="{E30BDF24-6968-F45D-20ED-437C990596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77CB73-B392-6C3C-3E22-1639ABC7BB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DBA2F-6738-4723-A24A-91983ABD0DA5}" type="slidenum">
              <a:rPr lang="en-US" smtClean="0"/>
              <a:t>‹#›</a:t>
            </a:fld>
            <a:endParaRPr lang="en-US"/>
          </a:p>
        </p:txBody>
      </p:sp>
    </p:spTree>
    <p:extLst>
      <p:ext uri="{BB962C8B-B14F-4D97-AF65-F5344CB8AC3E}">
        <p14:creationId xmlns:p14="http://schemas.microsoft.com/office/powerpoint/2010/main" val="164635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greanvillepost.com/2020/06/18/was-it-only-fear-itself-fdr-and-today/"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commons.wikimedia.org/wiki/Category:U-570_(submarine,_1941)" TargetMode="External"/><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3B017-E97C-CDA5-4199-0A0175C074F4}"/>
              </a:ext>
            </a:extLst>
          </p:cNvPr>
          <p:cNvSpPr>
            <a:spLocks noGrp="1"/>
          </p:cNvSpPr>
          <p:nvPr>
            <p:ph type="ctrTitle"/>
          </p:nvPr>
        </p:nvSpPr>
        <p:spPr>
          <a:xfrm>
            <a:off x="904567" y="3429000"/>
            <a:ext cx="4940647" cy="1610139"/>
          </a:xfrm>
          <a:solidFill>
            <a:schemeClr val="bg1"/>
          </a:solidFill>
        </p:spPr>
        <p:txBody>
          <a:bodyPr>
            <a:normAutofit fontScale="90000"/>
          </a:bodyPr>
          <a:lstStyle/>
          <a:p>
            <a:r>
              <a:rPr lang="en-US" sz="3600" b="1" dirty="0">
                <a:latin typeface="Amasis MT Pro Medium" panose="02040604050005020304" pitchFamily="18" charset="0"/>
              </a:rPr>
              <a:t>The Four Chaplains</a:t>
            </a:r>
            <a:br>
              <a:rPr lang="en-US" sz="3600" b="1" dirty="0">
                <a:latin typeface="Amasis MT Pro Medium" panose="02040604050005020304" pitchFamily="18" charset="0"/>
              </a:rPr>
            </a:br>
            <a:br>
              <a:rPr lang="en-US" sz="3600" b="1" dirty="0">
                <a:latin typeface="Amasis MT Pro Medium" panose="02040604050005020304" pitchFamily="18" charset="0"/>
              </a:rPr>
            </a:br>
            <a:br>
              <a:rPr lang="en-US" sz="3600" b="1" dirty="0">
                <a:latin typeface="Amasis MT Pro Medium" panose="02040604050005020304" pitchFamily="18" charset="0"/>
              </a:rPr>
            </a:br>
            <a:endParaRPr lang="en-US" sz="2000" dirty="0"/>
          </a:p>
        </p:txBody>
      </p:sp>
      <p:pic>
        <p:nvPicPr>
          <p:cNvPr id="5" name="Picture 4" descr="A picture containing chart&#10;&#10;Description automatically generated">
            <a:extLst>
              <a:ext uri="{FF2B5EF4-FFF2-40B4-BE49-F238E27FC236}">
                <a16:creationId xmlns:a16="http://schemas.microsoft.com/office/drawing/2014/main" id="{E0C6A348-34C3-A64D-4944-F9A83615BD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957" y="4006317"/>
            <a:ext cx="1033563" cy="955785"/>
          </a:xfrm>
          <a:prstGeom prst="rect">
            <a:avLst/>
          </a:prstGeom>
        </p:spPr>
      </p:pic>
    </p:spTree>
    <p:extLst>
      <p:ext uri="{BB962C8B-B14F-4D97-AF65-F5344CB8AC3E}">
        <p14:creationId xmlns:p14="http://schemas.microsoft.com/office/powerpoint/2010/main" val="463827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19C733-BF5C-2BF9-96E6-FA1FE82E9FCE}"/>
              </a:ext>
            </a:extLst>
          </p:cNvPr>
          <p:cNvSpPr txBox="1"/>
          <p:nvPr/>
        </p:nvSpPr>
        <p:spPr>
          <a:xfrm>
            <a:off x="178094" y="199897"/>
            <a:ext cx="7434817" cy="6509474"/>
          </a:xfrm>
          <a:prstGeom prst="rect">
            <a:avLst/>
          </a:prstGeom>
          <a:noFill/>
        </p:spPr>
        <p:txBody>
          <a:bodyPr wrap="square">
            <a:spAutoFit/>
          </a:bodyPr>
          <a:lstStyle/>
          <a:p>
            <a:pPr marL="0" marR="0">
              <a:spcBef>
                <a:spcPts val="0"/>
              </a:spcBef>
              <a:spcAft>
                <a:spcPts val="1500"/>
              </a:spcAft>
            </a:pPr>
            <a:r>
              <a:rPr lang="en-US" sz="2800" dirty="0">
                <a:solidFill>
                  <a:srgbClr val="000000"/>
                </a:solidFill>
                <a:effectLst/>
                <a:latin typeface="Amasis MT Pro Medium" panose="02040604050005020304" pitchFamily="18" charset="0"/>
                <a:ea typeface="Times New Roman" panose="02020603050405020304" pitchFamily="18" charset="0"/>
              </a:rPr>
              <a:t>Those not killed in the explosion or trapped below deck, rushed topside. Dazed and disoriented, the men stumbled about on the dark, crowded decks. </a:t>
            </a:r>
          </a:p>
          <a:p>
            <a:pPr marL="0" marR="0">
              <a:spcBef>
                <a:spcPts val="0"/>
              </a:spcBef>
              <a:spcAft>
                <a:spcPts val="1500"/>
              </a:spcAft>
            </a:pPr>
            <a:r>
              <a:rPr lang="en-US" sz="2800" dirty="0">
                <a:solidFill>
                  <a:srgbClr val="000000"/>
                </a:solidFill>
                <a:effectLst/>
                <a:latin typeface="Amasis MT Pro Medium" panose="02040604050005020304" pitchFamily="18" charset="0"/>
                <a:ea typeface="Times New Roman" panose="02020603050405020304" pitchFamily="18" charset="0"/>
              </a:rPr>
              <a:t>The four chaplains acted quickly, calming the men, and directing them to life rafts. </a:t>
            </a:r>
            <a:r>
              <a:rPr lang="en-US" sz="2800" dirty="0">
                <a:solidFill>
                  <a:srgbClr val="000000"/>
                </a:solidFill>
                <a:latin typeface="Amasis MT Pro Medium" panose="02040604050005020304" pitchFamily="18" charset="0"/>
                <a:ea typeface="Times New Roman" panose="02020603050405020304" pitchFamily="18" charset="0"/>
              </a:rPr>
              <a:t>They urged</a:t>
            </a:r>
            <a:r>
              <a:rPr lang="en-US" sz="2800" dirty="0">
                <a:solidFill>
                  <a:srgbClr val="000000"/>
                </a:solidFill>
                <a:effectLst/>
                <a:latin typeface="Amasis MT Pro Medium" panose="02040604050005020304" pitchFamily="18" charset="0"/>
                <a:ea typeface="Times New Roman" panose="02020603050405020304" pitchFamily="18" charset="0"/>
              </a:rPr>
              <a:t> them to escape the ship. Some of the men  gripped the rails of the ship, too afraid to move to the lifeboats.</a:t>
            </a:r>
            <a:endParaRPr lang="en-US" sz="2800" dirty="0">
              <a:effectLst/>
              <a:latin typeface="Amasis MT Pro Medium" panose="02040604050005020304" pitchFamily="18" charset="0"/>
              <a:ea typeface="Times New Roman" panose="02020603050405020304" pitchFamily="18" charset="0"/>
            </a:endParaRPr>
          </a:p>
          <a:p>
            <a:pPr marL="0" marR="0">
              <a:spcBef>
                <a:spcPts val="0"/>
              </a:spcBef>
              <a:spcAft>
                <a:spcPts val="1500"/>
              </a:spcAft>
            </a:pPr>
            <a:r>
              <a:rPr lang="en-US" sz="2800" dirty="0">
                <a:solidFill>
                  <a:srgbClr val="000000"/>
                </a:solidFill>
                <a:effectLst/>
                <a:latin typeface="Amasis MT Pro Medium" panose="02040604050005020304" pitchFamily="18" charset="0"/>
                <a:ea typeface="Times New Roman" panose="02020603050405020304" pitchFamily="18" charset="0"/>
              </a:rPr>
              <a:t>Many had forgotten their life jackets. The chaplains located a supply in a deck locker and passed them out. When the bin was empty, they pulled their own life jackets off and made other crew members put them on.</a:t>
            </a:r>
            <a:endParaRPr lang="en-US" sz="2800" dirty="0">
              <a:effectLst/>
              <a:latin typeface="Amasis MT Pro Medium" panose="02040604050005020304" pitchFamily="18" charset="0"/>
              <a:ea typeface="Times New Roman" panose="02020603050405020304" pitchFamily="18" charset="0"/>
            </a:endParaRPr>
          </a:p>
        </p:txBody>
      </p:sp>
      <p:pic>
        <p:nvPicPr>
          <p:cNvPr id="5" name="Picture 4" descr="A picture containing different, fabric, several&#10;&#10;Description automatically generated">
            <a:extLst>
              <a:ext uri="{FF2B5EF4-FFF2-40B4-BE49-F238E27FC236}">
                <a16:creationId xmlns:a16="http://schemas.microsoft.com/office/drawing/2014/main" id="{E1727297-94E2-CFA3-560F-5FCAA9DCA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1646" y="532868"/>
            <a:ext cx="4600354" cy="5792264"/>
          </a:xfrm>
          <a:prstGeom prst="rect">
            <a:avLst/>
          </a:prstGeom>
        </p:spPr>
      </p:pic>
    </p:spTree>
    <p:extLst>
      <p:ext uri="{BB962C8B-B14F-4D97-AF65-F5344CB8AC3E}">
        <p14:creationId xmlns:p14="http://schemas.microsoft.com/office/powerpoint/2010/main" val="1392604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a boat in the water&#10;&#10;Description automatically generated with low confidence">
            <a:extLst>
              <a:ext uri="{FF2B5EF4-FFF2-40B4-BE49-F238E27FC236}">
                <a16:creationId xmlns:a16="http://schemas.microsoft.com/office/drawing/2014/main" id="{80A3D380-0167-CB19-5774-4C2F692E6590}"/>
              </a:ext>
            </a:extLst>
          </p:cNvPr>
          <p:cNvPicPr>
            <a:picLocks noChangeAspect="1"/>
          </p:cNvPicPr>
          <p:nvPr/>
        </p:nvPicPr>
        <p:blipFill rotWithShape="1">
          <a:blip r:embed="rId2">
            <a:extLst>
              <a:ext uri="{28A0092B-C50C-407E-A947-70E740481C1C}">
                <a14:useLocalDpi xmlns:a14="http://schemas.microsoft.com/office/drawing/2010/main" val="0"/>
              </a:ext>
            </a:extLst>
          </a:blip>
          <a:srcRect l="3020" r="10867"/>
          <a:stretch/>
        </p:blipFill>
        <p:spPr>
          <a:xfrm>
            <a:off x="20" y="431"/>
            <a:ext cx="7893914" cy="6408311"/>
          </a:xfrm>
          <a:prstGeom prst="rect">
            <a:avLst/>
          </a:prstGeom>
        </p:spPr>
      </p:pic>
      <p:sp>
        <p:nvSpPr>
          <p:cNvPr id="3" name="TextBox 2">
            <a:extLst>
              <a:ext uri="{FF2B5EF4-FFF2-40B4-BE49-F238E27FC236}">
                <a16:creationId xmlns:a16="http://schemas.microsoft.com/office/drawing/2014/main" id="{E2273B80-CEFD-ABFC-C03E-1525CBA326EE}"/>
              </a:ext>
            </a:extLst>
          </p:cNvPr>
          <p:cNvSpPr txBox="1"/>
          <p:nvPr/>
        </p:nvSpPr>
        <p:spPr>
          <a:xfrm>
            <a:off x="7893934" y="430"/>
            <a:ext cx="4298066" cy="6408311"/>
          </a:xfrm>
          <a:prstGeom prst="rect">
            <a:avLst/>
          </a:prstGeom>
        </p:spPr>
        <p:txBody>
          <a:bodyPr vert="horz" lIns="91440" tIns="45720" rIns="91440" bIns="45720" rtlCol="0">
            <a:noAutofit/>
          </a:bodyPr>
          <a:lstStyle/>
          <a:p>
            <a:pPr marR="0">
              <a:spcBef>
                <a:spcPts val="0"/>
              </a:spcBef>
            </a:pPr>
            <a:r>
              <a:rPr lang="en-US" sz="2800" dirty="0">
                <a:effectLst/>
                <a:latin typeface="Amasis MT Pro Medium" panose="02040604050005020304" pitchFamily="18" charset="0"/>
              </a:rPr>
              <a:t>Only two of the 14 lifeboats could be used to abandon the ship, the others were coated in ice.</a:t>
            </a:r>
          </a:p>
          <a:p>
            <a:pPr marR="0">
              <a:spcBef>
                <a:spcPts val="0"/>
              </a:spcBef>
            </a:pPr>
            <a:r>
              <a:rPr lang="en-US" sz="2800" dirty="0">
                <a:effectLst/>
                <a:latin typeface="Amasis MT Pro Medium" panose="02040604050005020304" pitchFamily="18" charset="0"/>
              </a:rPr>
              <a:t>Soldiers jumped into the frigid water. They held on to the gun rest of the two overcrowded lifeboats, clung to doughnut shaped rafts or floated alone. </a:t>
            </a:r>
          </a:p>
          <a:p>
            <a:pPr marR="0">
              <a:spcBef>
                <a:spcPts val="0"/>
              </a:spcBef>
            </a:pPr>
            <a:r>
              <a:rPr lang="en-US" sz="2800" dirty="0">
                <a:latin typeface="Amasis MT Pro Medium" panose="02040604050005020304" pitchFamily="18" charset="0"/>
              </a:rPr>
              <a:t>Two of the Coast Guard Cutters moved into action to try to save the men.</a:t>
            </a:r>
            <a:endParaRPr lang="en-US" sz="2800" dirty="0">
              <a:effectLst/>
              <a:latin typeface="Amasis MT Pro Medium" panose="02040604050005020304" pitchFamily="18" charset="0"/>
            </a:endParaRPr>
          </a:p>
        </p:txBody>
      </p:sp>
      <p:sp>
        <p:nvSpPr>
          <p:cNvPr id="12" name="Rectangle 11">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0610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9B41975-98FC-09F1-6CAA-AF404D097996}"/>
              </a:ext>
            </a:extLst>
          </p:cNvPr>
          <p:cNvSpPr txBox="1"/>
          <p:nvPr/>
        </p:nvSpPr>
        <p:spPr>
          <a:xfrm>
            <a:off x="15028" y="113537"/>
            <a:ext cx="5146157" cy="6478649"/>
          </a:xfrm>
          <a:prstGeom prst="rect">
            <a:avLst/>
          </a:prstGeom>
        </p:spPr>
        <p:txBody>
          <a:bodyPr vert="horz" lIns="91440" tIns="45720" rIns="91440" bIns="45720" rtlCol="0">
            <a:noAutofit/>
          </a:bodyPr>
          <a:lstStyle/>
          <a:p>
            <a:pPr marR="0">
              <a:lnSpc>
                <a:spcPct val="90000"/>
              </a:lnSpc>
              <a:spcBef>
                <a:spcPts val="0"/>
              </a:spcBef>
              <a:spcAft>
                <a:spcPts val="600"/>
              </a:spcAft>
            </a:pPr>
            <a:r>
              <a:rPr lang="en-US" sz="2800" dirty="0">
                <a:effectLst/>
                <a:latin typeface="Amasis MT Pro Medium" panose="02040604050005020304" pitchFamily="18" charset="0"/>
              </a:rPr>
              <a:t>The four chaplains remained on the ship’s deck, standing together, arms linked, heads bowed in prayer, as the Dorchester slipped beneath the water 27 minutes after being struck by the torpedo. </a:t>
            </a:r>
          </a:p>
          <a:p>
            <a:pPr marR="0">
              <a:lnSpc>
                <a:spcPct val="90000"/>
              </a:lnSpc>
              <a:spcBef>
                <a:spcPts val="0"/>
              </a:spcBef>
              <a:spcAft>
                <a:spcPts val="600"/>
              </a:spcAft>
            </a:pPr>
            <a:r>
              <a:rPr lang="en-US" sz="2800" dirty="0">
                <a:latin typeface="Amasis MT Pro Medium" panose="02040604050005020304" pitchFamily="18" charset="0"/>
              </a:rPr>
              <a:t>Out of the 902 people on board the Dorchester, 230 survived, 672 people, including the four chaplains, perished in the waters of the icy Atlantic Ocean.</a:t>
            </a:r>
            <a:endParaRPr lang="en-US" sz="2800" dirty="0">
              <a:effectLst/>
              <a:latin typeface="Amasis MT Pro Medium" panose="02040604050005020304" pitchFamily="18" charset="0"/>
            </a:endParaRPr>
          </a:p>
        </p:txBody>
      </p:sp>
      <p:pic>
        <p:nvPicPr>
          <p:cNvPr id="5" name="Picture 4" descr="A group of men in military uniforms&#10;&#10;Description automatically generated with low confidence">
            <a:extLst>
              <a:ext uri="{FF2B5EF4-FFF2-40B4-BE49-F238E27FC236}">
                <a16:creationId xmlns:a16="http://schemas.microsoft.com/office/drawing/2014/main" id="{93D011D6-0E62-AFA8-B959-CAA61D5F3584}"/>
              </a:ext>
            </a:extLst>
          </p:cNvPr>
          <p:cNvPicPr>
            <a:picLocks noChangeAspect="1"/>
          </p:cNvPicPr>
          <p:nvPr/>
        </p:nvPicPr>
        <p:blipFill rotWithShape="1">
          <a:blip r:embed="rId2">
            <a:extLst>
              <a:ext uri="{28A0092B-C50C-407E-A947-70E740481C1C}">
                <a14:useLocalDpi xmlns:a14="http://schemas.microsoft.com/office/drawing/2010/main" val="0"/>
              </a:ext>
            </a:extLst>
          </a:blip>
          <a:srcRect l="3881" r="2" b="2"/>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462845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B4128C64-68E3-3EE2-D299-9495DE8416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74825" cy="317526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592921B0-9290-3720-9F70-31448871E9C7}"/>
              </a:ext>
            </a:extLst>
          </p:cNvPr>
          <p:cNvPicPr>
            <a:picLocks noChangeAspect="1"/>
          </p:cNvPicPr>
          <p:nvPr/>
        </p:nvPicPr>
        <p:blipFill rotWithShape="1">
          <a:blip r:embed="rId3">
            <a:extLst>
              <a:ext uri="{28A0092B-C50C-407E-A947-70E740481C1C}">
                <a14:useLocalDpi xmlns:a14="http://schemas.microsoft.com/office/drawing/2010/main" val="0"/>
              </a:ext>
            </a:extLst>
          </a:blip>
          <a:srcRect l="9476" t="9104" r="9232" b="17819"/>
          <a:stretch/>
        </p:blipFill>
        <p:spPr>
          <a:xfrm>
            <a:off x="6829063" y="3175264"/>
            <a:ext cx="4919241" cy="3595925"/>
          </a:xfrm>
          <a:prstGeom prst="rect">
            <a:avLst/>
          </a:prstGeom>
        </p:spPr>
      </p:pic>
      <p:sp>
        <p:nvSpPr>
          <p:cNvPr id="7" name="TextBox 6">
            <a:extLst>
              <a:ext uri="{FF2B5EF4-FFF2-40B4-BE49-F238E27FC236}">
                <a16:creationId xmlns:a16="http://schemas.microsoft.com/office/drawing/2014/main" id="{A3B81F49-507B-993B-05DB-B03329D350E4}"/>
              </a:ext>
            </a:extLst>
          </p:cNvPr>
          <p:cNvSpPr txBox="1"/>
          <p:nvPr/>
        </p:nvSpPr>
        <p:spPr>
          <a:xfrm>
            <a:off x="5474825" y="0"/>
            <a:ext cx="6717175" cy="2828467"/>
          </a:xfrm>
          <a:prstGeom prst="rect">
            <a:avLst/>
          </a:prstGeom>
          <a:noFill/>
        </p:spPr>
        <p:txBody>
          <a:bodyPr wrap="square">
            <a:spAutoFit/>
          </a:bodyPr>
          <a:lstStyle/>
          <a:p>
            <a:pPr>
              <a:lnSpc>
                <a:spcPct val="90000"/>
              </a:lnSpc>
              <a:spcAft>
                <a:spcPts val="600"/>
              </a:spcAft>
            </a:pPr>
            <a:r>
              <a:rPr lang="en-US" sz="3200" b="0" i="0" dirty="0">
                <a:solidFill>
                  <a:srgbClr val="202122"/>
                </a:solidFill>
                <a:effectLst/>
                <a:latin typeface="Amasis MT Pro Medium" panose="02040604050005020304" pitchFamily="18" charset="0"/>
              </a:rPr>
              <a:t>In 1948, the </a:t>
            </a:r>
            <a:r>
              <a:rPr lang="en-US" sz="3200" b="0" i="0" dirty="0">
                <a:effectLst/>
                <a:latin typeface="Amasis MT Pro Medium" panose="02040604050005020304" pitchFamily="18" charset="0"/>
              </a:rPr>
              <a:t>U.S. Post Office </a:t>
            </a:r>
            <a:r>
              <a:rPr lang="en-US" sz="3200" b="0" i="0" dirty="0">
                <a:solidFill>
                  <a:srgbClr val="202122"/>
                </a:solidFill>
                <a:effectLst/>
                <a:latin typeface="Amasis MT Pro Medium" panose="02040604050005020304" pitchFamily="18" charset="0"/>
              </a:rPr>
              <a:t>issued a </a:t>
            </a:r>
            <a:r>
              <a:rPr lang="en-US" sz="3200" b="0" i="0" u="none" strike="noStrike" dirty="0">
                <a:effectLst/>
                <a:latin typeface="Amasis MT Pro Medium" panose="02040604050005020304" pitchFamily="18" charset="0"/>
              </a:rPr>
              <a:t>commemorative stamp</a:t>
            </a:r>
            <a:r>
              <a:rPr lang="en-US" sz="3200" b="0" i="0" dirty="0">
                <a:solidFill>
                  <a:srgbClr val="202122"/>
                </a:solidFill>
                <a:effectLst/>
                <a:latin typeface="Amasis MT Pro Medium" panose="02040604050005020304" pitchFamily="18" charset="0"/>
              </a:rPr>
              <a:t> in honor of the heroism and sacrifice of the </a:t>
            </a:r>
            <a:r>
              <a:rPr lang="en-US" sz="3200" dirty="0">
                <a:solidFill>
                  <a:srgbClr val="202122"/>
                </a:solidFill>
                <a:latin typeface="Amasis MT Pro Medium" panose="02040604050005020304" pitchFamily="18" charset="0"/>
              </a:rPr>
              <a:t>Four Ch</a:t>
            </a:r>
            <a:r>
              <a:rPr lang="en-US" sz="3200" b="0" i="0" dirty="0">
                <a:solidFill>
                  <a:srgbClr val="202122"/>
                </a:solidFill>
                <a:effectLst/>
                <a:latin typeface="Amasis MT Pro Medium" panose="02040604050005020304" pitchFamily="18" charset="0"/>
              </a:rPr>
              <a:t>aplains. </a:t>
            </a:r>
          </a:p>
          <a:p>
            <a:pPr>
              <a:lnSpc>
                <a:spcPct val="90000"/>
              </a:lnSpc>
              <a:spcAft>
                <a:spcPts val="600"/>
              </a:spcAft>
            </a:pPr>
            <a:r>
              <a:rPr lang="en-US" sz="3200" b="0" i="0" dirty="0">
                <a:solidFill>
                  <a:srgbClr val="202122"/>
                </a:solidFill>
                <a:effectLst/>
                <a:latin typeface="Amasis MT Pro Medium" panose="02040604050005020304" pitchFamily="18" charset="0"/>
              </a:rPr>
              <a:t>Congress established February 3 as "Four Chaplains Day." </a:t>
            </a:r>
          </a:p>
        </p:txBody>
      </p:sp>
      <p:sp>
        <p:nvSpPr>
          <p:cNvPr id="9" name="TextBox 8">
            <a:extLst>
              <a:ext uri="{FF2B5EF4-FFF2-40B4-BE49-F238E27FC236}">
                <a16:creationId xmlns:a16="http://schemas.microsoft.com/office/drawing/2014/main" id="{995E33B1-8E3A-7DB2-B9C5-490D864F6E4B}"/>
              </a:ext>
            </a:extLst>
          </p:cNvPr>
          <p:cNvSpPr txBox="1"/>
          <p:nvPr/>
        </p:nvSpPr>
        <p:spPr>
          <a:xfrm>
            <a:off x="0" y="3777148"/>
            <a:ext cx="6829063" cy="2554545"/>
          </a:xfrm>
          <a:prstGeom prst="rect">
            <a:avLst/>
          </a:prstGeom>
          <a:noFill/>
        </p:spPr>
        <p:txBody>
          <a:bodyPr wrap="square">
            <a:spAutoFit/>
          </a:bodyPr>
          <a:lstStyle/>
          <a:p>
            <a:r>
              <a:rPr lang="en-US" sz="3200" dirty="0">
                <a:solidFill>
                  <a:srgbClr val="202122"/>
                </a:solidFill>
                <a:latin typeface="Amasis MT Pro Medium" panose="02040604050005020304" pitchFamily="18" charset="0"/>
              </a:rPr>
              <a:t>T</a:t>
            </a:r>
            <a:r>
              <a:rPr lang="en-US" sz="3200" b="0" i="0" dirty="0">
                <a:solidFill>
                  <a:srgbClr val="202122"/>
                </a:solidFill>
                <a:effectLst/>
                <a:latin typeface="Amasis MT Pro Medium" panose="02040604050005020304" pitchFamily="18" charset="0"/>
              </a:rPr>
              <a:t>he </a:t>
            </a:r>
            <a:r>
              <a:rPr lang="en-US" sz="3200" b="0" i="0" u="none" strike="noStrike" dirty="0">
                <a:effectLst/>
                <a:latin typeface="Amasis MT Pro Medium" panose="02040604050005020304" pitchFamily="18" charset="0"/>
              </a:rPr>
              <a:t>Chaplain's Medal for Heroism</a:t>
            </a:r>
            <a:r>
              <a:rPr lang="en-US" sz="3200" b="0" i="0" dirty="0">
                <a:solidFill>
                  <a:srgbClr val="202122"/>
                </a:solidFill>
                <a:effectLst/>
                <a:latin typeface="Amasis MT Pro Medium" panose="02040604050005020304" pitchFamily="18" charset="0"/>
              </a:rPr>
              <a:t>, was presented posthumously to the next of kin of the Four Chaplains in 1961. This medal has only been awarded one time. </a:t>
            </a:r>
            <a:endParaRPr lang="en-US" sz="3200" dirty="0">
              <a:latin typeface="Amasis MT Pro Medium" panose="02040604050005020304" pitchFamily="18" charset="0"/>
            </a:endParaRPr>
          </a:p>
        </p:txBody>
      </p:sp>
    </p:spTree>
    <p:extLst>
      <p:ext uri="{BB962C8B-B14F-4D97-AF65-F5344CB8AC3E}">
        <p14:creationId xmlns:p14="http://schemas.microsoft.com/office/powerpoint/2010/main" val="1716327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sitting at a table&#10;&#10;Description automatically generated with medium confidence">
            <a:extLst>
              <a:ext uri="{FF2B5EF4-FFF2-40B4-BE49-F238E27FC236}">
                <a16:creationId xmlns:a16="http://schemas.microsoft.com/office/drawing/2014/main" id="{9BF881AE-554F-5B03-2C63-6EB485716F7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722" b="31681"/>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6D02E9-3BB3-CF27-84B3-6C160ECABBC4}"/>
              </a:ext>
            </a:extLst>
          </p:cNvPr>
          <p:cNvSpPr>
            <a:spLocks noGrp="1"/>
          </p:cNvSpPr>
          <p:nvPr>
            <p:ph idx="1"/>
          </p:nvPr>
        </p:nvSpPr>
        <p:spPr>
          <a:xfrm>
            <a:off x="421251" y="640081"/>
            <a:ext cx="4163571" cy="5350753"/>
          </a:xfrm>
        </p:spPr>
        <p:txBody>
          <a:bodyPr>
            <a:noAutofit/>
          </a:bodyPr>
          <a:lstStyle/>
          <a:p>
            <a:r>
              <a:rPr lang="en-US" sz="2400" dirty="0">
                <a:latin typeface="Amasis MT Pro Medium" panose="02040604050005020304" pitchFamily="18" charset="0"/>
              </a:rPr>
              <a:t>During World War II, the United States needed ships to transport troops and materials to other countries.</a:t>
            </a:r>
          </a:p>
          <a:p>
            <a:r>
              <a:rPr lang="en-US" sz="2400" dirty="0">
                <a:latin typeface="Amasis MT Pro Medium" panose="02040604050005020304" pitchFamily="18" charset="0"/>
              </a:rPr>
              <a:t>President Franklin Roosevelt created the War Shipping Administration so the military could use ships that were already built.</a:t>
            </a:r>
          </a:p>
          <a:p>
            <a:r>
              <a:rPr lang="en-US" sz="2400" dirty="0">
                <a:latin typeface="Amasis MT Pro Medium" panose="02040604050005020304" pitchFamily="18" charset="0"/>
              </a:rPr>
              <a:t>This meant the government did not have to wait a long time to build ships. </a:t>
            </a:r>
          </a:p>
        </p:txBody>
      </p:sp>
      <p:sp>
        <p:nvSpPr>
          <p:cNvPr id="6" name="TextBox 5">
            <a:extLst>
              <a:ext uri="{FF2B5EF4-FFF2-40B4-BE49-F238E27FC236}">
                <a16:creationId xmlns:a16="http://schemas.microsoft.com/office/drawing/2014/main" id="{CF82124E-76FD-9747-6AF2-E95CB7A0174C}"/>
              </a:ext>
            </a:extLst>
          </p:cNvPr>
          <p:cNvSpPr txBox="1"/>
          <p:nvPr/>
        </p:nvSpPr>
        <p:spPr>
          <a:xfrm>
            <a:off x="9872134" y="6657945"/>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greanvillepost.com/2020/06/18/was-it-only-fear-itself-fdr-and-today/">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699443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large ship in the water&#10;&#10;Description automatically generated with low confidence">
            <a:extLst>
              <a:ext uri="{FF2B5EF4-FFF2-40B4-BE49-F238E27FC236}">
                <a16:creationId xmlns:a16="http://schemas.microsoft.com/office/drawing/2014/main" id="{47C4CD5D-98FC-9AA3-E5CD-B92DEFEB5CA8}"/>
              </a:ext>
            </a:extLst>
          </p:cNvPr>
          <p:cNvPicPr>
            <a:picLocks noChangeAspect="1"/>
          </p:cNvPicPr>
          <p:nvPr/>
        </p:nvPicPr>
        <p:blipFill rotWithShape="1">
          <a:blip r:embed="rId2">
            <a:extLst>
              <a:ext uri="{28A0092B-C50C-407E-A947-70E740481C1C}">
                <a14:useLocalDpi xmlns:a14="http://schemas.microsoft.com/office/drawing/2010/main" val="0"/>
              </a:ext>
            </a:extLst>
          </a:blip>
          <a:srcRect t="26250" r="-1" b="-1"/>
          <a:stretch/>
        </p:blipFill>
        <p:spPr>
          <a:xfrm>
            <a:off x="-1" y="10"/>
            <a:ext cx="12228129" cy="4945616"/>
          </a:xfrm>
          <a:prstGeom prst="rect">
            <a:avLst/>
          </a:prstGeom>
        </p:spPr>
      </p:pic>
      <p:grpSp>
        <p:nvGrpSpPr>
          <p:cNvPr id="22" name="Group 21">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23" name="Freeform: Shape 22">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26" name="Freeform: Shape 25">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11" name="Content Placeholder 10">
            <a:extLst>
              <a:ext uri="{FF2B5EF4-FFF2-40B4-BE49-F238E27FC236}">
                <a16:creationId xmlns:a16="http://schemas.microsoft.com/office/drawing/2014/main" id="{0130777D-A319-2BFC-448F-05685DFE04B7}"/>
              </a:ext>
            </a:extLst>
          </p:cNvPr>
          <p:cNvSpPr>
            <a:spLocks noGrp="1"/>
          </p:cNvSpPr>
          <p:nvPr>
            <p:ph idx="1"/>
          </p:nvPr>
        </p:nvSpPr>
        <p:spPr>
          <a:xfrm>
            <a:off x="36128" y="4087190"/>
            <a:ext cx="12191695" cy="2687288"/>
          </a:xfrm>
          <a:solidFill>
            <a:schemeClr val="bg1"/>
          </a:solidFill>
        </p:spPr>
        <p:txBody>
          <a:bodyPr anchor="ctr">
            <a:normAutofit lnSpcReduction="10000"/>
          </a:bodyPr>
          <a:lstStyle/>
          <a:p>
            <a:r>
              <a:rPr lang="en-US" sz="3200" dirty="0">
                <a:latin typeface="Amasis MT Pro Medium" panose="02040604050005020304" pitchFamily="18" charset="0"/>
              </a:rPr>
              <a:t>The Dorchester was a luxury cruise liner with accommodations to carry 300 passengers and 90 crew members before the War Shipping Administration acquired it for use.</a:t>
            </a:r>
          </a:p>
          <a:p>
            <a:r>
              <a:rPr lang="en-US" sz="3200" dirty="0">
                <a:effectLst/>
                <a:latin typeface="Amasis MT Pro Medium" panose="02040604050005020304" pitchFamily="18" charset="0"/>
                <a:ea typeface="Times New Roman" panose="02020603050405020304" pitchFamily="18" charset="0"/>
              </a:rPr>
              <a:t>On January 23, 1943, the USAT Dorchester left New York harbor bound for Greenland carrying 902 officers, servicemen and civilian workers.</a:t>
            </a:r>
            <a:endParaRPr lang="en-US" sz="3200" dirty="0">
              <a:latin typeface="Amasis MT Pro Medium" panose="02040604050005020304" pitchFamily="18" charset="0"/>
            </a:endParaRPr>
          </a:p>
        </p:txBody>
      </p:sp>
    </p:spTree>
    <p:extLst>
      <p:ext uri="{BB962C8B-B14F-4D97-AF65-F5344CB8AC3E}">
        <p14:creationId xmlns:p14="http://schemas.microsoft.com/office/powerpoint/2010/main" val="3822546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wearing a hat&#10;&#10;Description automatically generated with low confidence">
            <a:extLst>
              <a:ext uri="{FF2B5EF4-FFF2-40B4-BE49-F238E27FC236}">
                <a16:creationId xmlns:a16="http://schemas.microsoft.com/office/drawing/2014/main" id="{BCA49772-97E3-2D5C-7538-64C3DF1C9501}"/>
              </a:ext>
            </a:extLst>
          </p:cNvPr>
          <p:cNvPicPr>
            <a:picLocks noChangeAspect="1"/>
          </p:cNvPicPr>
          <p:nvPr/>
        </p:nvPicPr>
        <p:blipFill rotWithShape="1">
          <a:blip r:embed="rId2">
            <a:extLst>
              <a:ext uri="{28A0092B-C50C-407E-A947-70E740481C1C}">
                <a14:useLocalDpi xmlns:a14="http://schemas.microsoft.com/office/drawing/2010/main" val="0"/>
              </a:ext>
            </a:extLst>
          </a:blip>
          <a:srcRect t="16886" b="27552"/>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11" name="Picture 10" descr="A person in a military uniform&#10;&#10;Description automatically generated with medium confidence">
            <a:extLst>
              <a:ext uri="{FF2B5EF4-FFF2-40B4-BE49-F238E27FC236}">
                <a16:creationId xmlns:a16="http://schemas.microsoft.com/office/drawing/2014/main" id="{FB90D0DF-615D-C3DF-6022-0B05387B2696}"/>
              </a:ext>
            </a:extLst>
          </p:cNvPr>
          <p:cNvPicPr>
            <a:picLocks noChangeAspect="1"/>
          </p:cNvPicPr>
          <p:nvPr/>
        </p:nvPicPr>
        <p:blipFill rotWithShape="1">
          <a:blip r:embed="rId3">
            <a:extLst>
              <a:ext uri="{28A0092B-C50C-407E-A947-70E740481C1C}">
                <a14:useLocalDpi xmlns:a14="http://schemas.microsoft.com/office/drawing/2010/main" val="0"/>
              </a:ext>
            </a:extLst>
          </a:blip>
          <a:srcRect t="20230" r="-3" b="23727"/>
          <a:stretch/>
        </p:blipFill>
        <p:spPr>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5" name="Picture 4" descr="A person wearing a hat&#10;&#10;Description automatically generated with medium confidence">
            <a:extLst>
              <a:ext uri="{FF2B5EF4-FFF2-40B4-BE49-F238E27FC236}">
                <a16:creationId xmlns:a16="http://schemas.microsoft.com/office/drawing/2014/main" id="{6442F1F1-9AEC-0BE4-AFF6-C1BDC43337FF}"/>
              </a:ext>
            </a:extLst>
          </p:cNvPr>
          <p:cNvPicPr>
            <a:picLocks noChangeAspect="1"/>
          </p:cNvPicPr>
          <p:nvPr/>
        </p:nvPicPr>
        <p:blipFill rotWithShape="1">
          <a:blip r:embed="rId4">
            <a:extLst>
              <a:ext uri="{28A0092B-C50C-407E-A947-70E740481C1C}">
                <a14:useLocalDpi xmlns:a14="http://schemas.microsoft.com/office/drawing/2010/main" val="0"/>
              </a:ext>
            </a:extLst>
          </a:blip>
          <a:srcRect t="26134" r="1" b="19136"/>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18" name="Freeform: Shape 17">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F3FD3C1-212A-82F7-3145-18946539BE09}"/>
              </a:ext>
            </a:extLst>
          </p:cNvPr>
          <p:cNvSpPr txBox="1"/>
          <p:nvPr/>
        </p:nvSpPr>
        <p:spPr>
          <a:xfrm>
            <a:off x="124773" y="809897"/>
            <a:ext cx="3325756" cy="5766130"/>
          </a:xfrm>
          <a:prstGeom prst="rect">
            <a:avLst/>
          </a:prstGeom>
        </p:spPr>
        <p:txBody>
          <a:bodyPr vert="horz" lIns="91440" tIns="45720" rIns="91440" bIns="45720" rtlCol="0">
            <a:noAutofit/>
          </a:bodyPr>
          <a:lstStyle/>
          <a:p>
            <a:pPr>
              <a:lnSpc>
                <a:spcPct val="90000"/>
              </a:lnSpc>
              <a:spcAft>
                <a:spcPts val="600"/>
              </a:spcAft>
            </a:pPr>
            <a:r>
              <a:rPr lang="en-US" sz="3200" dirty="0">
                <a:effectLst/>
                <a:latin typeface="Amasis MT Pro Medium" panose="02040604050005020304" pitchFamily="18" charset="0"/>
              </a:rPr>
              <a:t>On board the Dorchester were four U.S. Army Chaplains: </a:t>
            </a:r>
          </a:p>
          <a:p>
            <a:pPr>
              <a:lnSpc>
                <a:spcPct val="90000"/>
              </a:lnSpc>
              <a:spcAft>
                <a:spcPts val="600"/>
              </a:spcAft>
            </a:pPr>
            <a:r>
              <a:rPr lang="en-US" sz="3200" dirty="0">
                <a:effectLst/>
                <a:latin typeface="Amasis MT Pro Medium" panose="02040604050005020304" pitchFamily="18" charset="0"/>
              </a:rPr>
              <a:t>Lt. Alexander D. Goode, Lt. John P. Washington, Lt. George L. Fox, and Lt. Clark V. Poling. </a:t>
            </a:r>
            <a:endParaRPr lang="en-US" sz="3200" dirty="0">
              <a:latin typeface="Amasis MT Pro Medium" panose="02040604050005020304" pitchFamily="18" charset="0"/>
            </a:endParaRPr>
          </a:p>
        </p:txBody>
      </p:sp>
      <p:pic>
        <p:nvPicPr>
          <p:cNvPr id="9" name="Picture 8" descr="A person wearing a hat&#10;&#10;Description automatically generated with low confidence">
            <a:extLst>
              <a:ext uri="{FF2B5EF4-FFF2-40B4-BE49-F238E27FC236}">
                <a16:creationId xmlns:a16="http://schemas.microsoft.com/office/drawing/2014/main" id="{4E4E4CFC-9688-9A76-FEA5-6FA7A955F57C}"/>
              </a:ext>
            </a:extLst>
          </p:cNvPr>
          <p:cNvPicPr>
            <a:picLocks noChangeAspect="1"/>
          </p:cNvPicPr>
          <p:nvPr/>
        </p:nvPicPr>
        <p:blipFill rotWithShape="1">
          <a:blip r:embed="rId5">
            <a:extLst>
              <a:ext uri="{28A0092B-C50C-407E-A947-70E740481C1C}">
                <a14:useLocalDpi xmlns:a14="http://schemas.microsoft.com/office/drawing/2010/main" val="0"/>
              </a:ext>
            </a:extLst>
          </a:blip>
          <a:srcRect t="18706" r="-2" b="24454"/>
          <a:stretch/>
        </p:blipFill>
        <p:spPr>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spTree>
    <p:extLst>
      <p:ext uri="{BB962C8B-B14F-4D97-AF65-F5344CB8AC3E}">
        <p14:creationId xmlns:p14="http://schemas.microsoft.com/office/powerpoint/2010/main" val="2698907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C46867-23AF-E2E5-C213-1631032535AA}"/>
              </a:ext>
            </a:extLst>
          </p:cNvPr>
          <p:cNvSpPr txBox="1"/>
          <p:nvPr/>
        </p:nvSpPr>
        <p:spPr>
          <a:xfrm>
            <a:off x="260480" y="591970"/>
            <a:ext cx="11671040" cy="5509200"/>
          </a:xfrm>
          <a:prstGeom prst="rect">
            <a:avLst/>
          </a:prstGeom>
          <a:noFill/>
        </p:spPr>
        <p:txBody>
          <a:bodyPr wrap="square" rtlCol="0">
            <a:spAutoFit/>
          </a:bodyPr>
          <a:lstStyle/>
          <a:p>
            <a:r>
              <a:rPr lang="en-US" sz="3200" b="0" i="0" dirty="0">
                <a:solidFill>
                  <a:srgbClr val="252525"/>
                </a:solidFill>
                <a:effectLst/>
                <a:latin typeface="Amasis MT Pro Medium" panose="02040604050005020304" pitchFamily="18" charset="0"/>
              </a:rPr>
              <a:t>In November 1942, the four men met while attending Chaplain's School at Harvard University. </a:t>
            </a:r>
          </a:p>
          <a:p>
            <a:r>
              <a:rPr lang="en-US" sz="3200" dirty="0">
                <a:latin typeface="Amasis MT Pro Medium" panose="02040604050005020304" pitchFamily="18" charset="0"/>
              </a:rPr>
              <a:t>The chaplains found out they had a lot in common, despite being from different religious backgrounds, and they quickly became good friends. </a:t>
            </a:r>
          </a:p>
          <a:p>
            <a:r>
              <a:rPr lang="en-US" sz="3200" b="0" i="0" dirty="0">
                <a:effectLst/>
                <a:latin typeface="Amasis MT Pro Medium" panose="02040604050005020304" pitchFamily="18" charset="0"/>
              </a:rPr>
              <a:t>A common cause brought them together, the desire to serve their country during World War II.</a:t>
            </a:r>
          </a:p>
          <a:p>
            <a:r>
              <a:rPr lang="en-US" sz="3200" dirty="0">
                <a:latin typeface="Amasis MT Pro Medium" panose="02040604050005020304" pitchFamily="18" charset="0"/>
              </a:rPr>
              <a:t>On board the ship, one of their job responsibilities in addition to ministering to the troops, was to keep the morale of the soldiers high. The chaplains worked together to organize talent shows, game nights and other activities for the troops!</a:t>
            </a:r>
          </a:p>
        </p:txBody>
      </p:sp>
    </p:spTree>
    <p:extLst>
      <p:ext uri="{BB962C8B-B14F-4D97-AF65-F5344CB8AC3E}">
        <p14:creationId xmlns:p14="http://schemas.microsoft.com/office/powerpoint/2010/main" val="574552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large ship in the water&#10;&#10;Description automatically generated with low confidence">
            <a:extLst>
              <a:ext uri="{FF2B5EF4-FFF2-40B4-BE49-F238E27FC236}">
                <a16:creationId xmlns:a16="http://schemas.microsoft.com/office/drawing/2014/main" id="{23289F53-C150-7FA4-B6B2-FF1C305B21A1}"/>
              </a:ext>
            </a:extLst>
          </p:cNvPr>
          <p:cNvPicPr>
            <a:picLocks noChangeAspect="1"/>
          </p:cNvPicPr>
          <p:nvPr/>
        </p:nvPicPr>
        <p:blipFill rotWithShape="1">
          <a:blip r:embed="rId2">
            <a:extLst>
              <a:ext uri="{28A0092B-C50C-407E-A947-70E740481C1C}">
                <a14:useLocalDpi xmlns:a14="http://schemas.microsoft.com/office/drawing/2010/main" val="0"/>
              </a:ext>
            </a:extLst>
          </a:blip>
          <a:srcRect l="6218" r="16586"/>
          <a:stretch/>
        </p:blipFill>
        <p:spPr>
          <a:xfrm>
            <a:off x="0" y="10"/>
            <a:ext cx="9669642" cy="685799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BB6E392-AA29-2BFB-5E65-F079B27C6CEE}"/>
              </a:ext>
            </a:extLst>
          </p:cNvPr>
          <p:cNvSpPr txBox="1"/>
          <p:nvPr/>
        </p:nvSpPr>
        <p:spPr>
          <a:xfrm>
            <a:off x="7511143" y="633936"/>
            <a:ext cx="4469363" cy="5986783"/>
          </a:xfrm>
          <a:prstGeom prst="rect">
            <a:avLst/>
          </a:prstGeom>
        </p:spPr>
        <p:txBody>
          <a:bodyPr vert="horz" lIns="91440" tIns="45720" rIns="91440" bIns="45720" rtlCol="0">
            <a:noAutofit/>
          </a:bodyPr>
          <a:lstStyle/>
          <a:p>
            <a:pPr>
              <a:lnSpc>
                <a:spcPct val="90000"/>
              </a:lnSpc>
              <a:spcAft>
                <a:spcPts val="600"/>
              </a:spcAft>
            </a:pPr>
            <a:r>
              <a:rPr lang="en-US" sz="2800" dirty="0">
                <a:effectLst/>
                <a:latin typeface="Amasis MT Pro Medium" panose="02040604050005020304" pitchFamily="18" charset="0"/>
              </a:rPr>
              <a:t>Because it was war time, and the seas were full of German </a:t>
            </a:r>
            <a:r>
              <a:rPr lang="en-US" sz="2800" dirty="0">
                <a:latin typeface="Amasis MT Pro Medium" panose="02040604050005020304" pitchFamily="18" charset="0"/>
              </a:rPr>
              <a:t>submarines called U-Boats, the</a:t>
            </a:r>
            <a:r>
              <a:rPr lang="en-US" sz="2800" dirty="0">
                <a:effectLst/>
                <a:latin typeface="Amasis MT Pro Medium" panose="02040604050005020304" pitchFamily="18" charset="0"/>
              </a:rPr>
              <a:t> Dorchester and two other ships were being escorted by three Coast Guard cutters. </a:t>
            </a:r>
          </a:p>
          <a:p>
            <a:pPr>
              <a:lnSpc>
                <a:spcPct val="90000"/>
              </a:lnSpc>
              <a:spcAft>
                <a:spcPts val="600"/>
              </a:spcAft>
            </a:pPr>
            <a:r>
              <a:rPr lang="en-US" sz="2800" dirty="0">
                <a:effectLst/>
                <a:latin typeface="Amasis MT Pro Medium" panose="02040604050005020304" pitchFamily="18" charset="0"/>
              </a:rPr>
              <a:t>On February 2, one of the </a:t>
            </a:r>
            <a:r>
              <a:rPr lang="en-US" sz="2800" b="0" i="0" dirty="0">
                <a:effectLst/>
                <a:latin typeface="Amasis MT Pro Medium" panose="02040604050005020304" pitchFamily="18" charset="0"/>
              </a:rPr>
              <a:t>Coast Guard cutters received sonar readings indicating the presence of an enemy submarine in a place known as "Torpedo Junction".</a:t>
            </a:r>
            <a:endParaRPr lang="en-US" sz="2800" dirty="0">
              <a:latin typeface="Amasis MT Pro Medium" panose="02040604050005020304" pitchFamily="18" charset="0"/>
            </a:endParaRPr>
          </a:p>
        </p:txBody>
      </p:sp>
    </p:spTree>
    <p:extLst>
      <p:ext uri="{BB962C8B-B14F-4D97-AF65-F5344CB8AC3E}">
        <p14:creationId xmlns:p14="http://schemas.microsoft.com/office/powerpoint/2010/main" val="361562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F1AE12-DF8F-DA67-34F4-9EE2B3CE2BB6}"/>
              </a:ext>
            </a:extLst>
          </p:cNvPr>
          <p:cNvSpPr txBox="1"/>
          <p:nvPr/>
        </p:nvSpPr>
        <p:spPr>
          <a:xfrm>
            <a:off x="289251" y="132473"/>
            <a:ext cx="5279236" cy="6748001"/>
          </a:xfrm>
          <a:prstGeom prst="rect">
            <a:avLst/>
          </a:prstGeom>
          <a:noFill/>
        </p:spPr>
        <p:txBody>
          <a:bodyPr wrap="square">
            <a:spAutoFit/>
          </a:bodyPr>
          <a:lstStyle/>
          <a:p>
            <a:pPr marL="0" marR="0">
              <a:spcBef>
                <a:spcPts val="0"/>
              </a:spcBef>
              <a:spcAft>
                <a:spcPts val="1500"/>
              </a:spcAft>
            </a:pPr>
            <a:r>
              <a:rPr lang="en-US" sz="3000" dirty="0">
                <a:solidFill>
                  <a:srgbClr val="000000"/>
                </a:solidFill>
                <a:effectLst/>
                <a:latin typeface="Amasis MT Pro Medium" panose="02040604050005020304" pitchFamily="18" charset="0"/>
                <a:ea typeface="Times New Roman" panose="02020603050405020304" pitchFamily="18" charset="0"/>
              </a:rPr>
              <a:t>That evening, the Commanding Officer of the Dorchester ordered the men to sleep in their clothing, with their life jackets close at hand. </a:t>
            </a:r>
          </a:p>
          <a:p>
            <a:pPr marL="0" marR="0">
              <a:spcBef>
                <a:spcPts val="0"/>
              </a:spcBef>
              <a:spcAft>
                <a:spcPts val="1500"/>
              </a:spcAft>
            </a:pPr>
            <a:r>
              <a:rPr lang="en-US" sz="3000" dirty="0">
                <a:solidFill>
                  <a:srgbClr val="000000"/>
                </a:solidFill>
                <a:effectLst/>
                <a:latin typeface="Amasis MT Pro Medium" panose="02040604050005020304" pitchFamily="18" charset="0"/>
                <a:ea typeface="Times New Roman" panose="02020603050405020304" pitchFamily="18" charset="0"/>
              </a:rPr>
              <a:t>The ships were only 150 miles from their destination in Greenland, and </a:t>
            </a:r>
            <a:r>
              <a:rPr lang="en-US" sz="3000" dirty="0">
                <a:solidFill>
                  <a:srgbClr val="000000"/>
                </a:solidFill>
                <a:latin typeface="Amasis MT Pro Medium" panose="02040604050005020304" pitchFamily="18" charset="0"/>
                <a:ea typeface="Times New Roman" panose="02020603050405020304" pitchFamily="18" charset="0"/>
              </a:rPr>
              <a:t>if </a:t>
            </a:r>
            <a:r>
              <a:rPr lang="en-US" sz="3000" dirty="0">
                <a:solidFill>
                  <a:srgbClr val="000000"/>
                </a:solidFill>
                <a:effectLst/>
                <a:latin typeface="Amasis MT Pro Medium" panose="02040604050005020304" pitchFamily="18" charset="0"/>
                <a:ea typeface="Times New Roman" panose="02020603050405020304" pitchFamily="18" charset="0"/>
              </a:rPr>
              <a:t>they could make it through the night, the ships would have air cover from the American base in Greenland in the daylight hours.</a:t>
            </a:r>
            <a:endParaRPr lang="en-US" sz="3000" dirty="0">
              <a:effectLst/>
              <a:latin typeface="Amasis MT Pro Medium" panose="02040604050005020304" pitchFamily="18" charset="0"/>
              <a:ea typeface="Times New Roman" panose="02020603050405020304" pitchFamily="18" charset="0"/>
            </a:endParaRPr>
          </a:p>
        </p:txBody>
      </p:sp>
      <p:pic>
        <p:nvPicPr>
          <p:cNvPr id="5" name="Picture 4" descr="A picture containing indoor&#10;&#10;Description automatically generated">
            <a:extLst>
              <a:ext uri="{FF2B5EF4-FFF2-40B4-BE49-F238E27FC236}">
                <a16:creationId xmlns:a16="http://schemas.microsoft.com/office/drawing/2014/main" id="{61741BC5-D46F-EAB5-D6AD-8E019BFB91FD}"/>
              </a:ext>
            </a:extLst>
          </p:cNvPr>
          <p:cNvPicPr>
            <a:picLocks noChangeAspect="1"/>
          </p:cNvPicPr>
          <p:nvPr/>
        </p:nvPicPr>
        <p:blipFill rotWithShape="1">
          <a:blip r:embed="rId2">
            <a:extLst>
              <a:ext uri="{28A0092B-C50C-407E-A947-70E740481C1C}">
                <a14:useLocalDpi xmlns:a14="http://schemas.microsoft.com/office/drawing/2010/main" val="0"/>
              </a:ext>
            </a:extLst>
          </a:blip>
          <a:srcRect t="52726" b="12352"/>
          <a:stretch/>
        </p:blipFill>
        <p:spPr>
          <a:xfrm>
            <a:off x="5794310" y="453618"/>
            <a:ext cx="5279237" cy="5551714"/>
          </a:xfrm>
          <a:prstGeom prst="rect">
            <a:avLst/>
          </a:prstGeom>
        </p:spPr>
      </p:pic>
    </p:spTree>
    <p:extLst>
      <p:ext uri="{BB962C8B-B14F-4D97-AF65-F5344CB8AC3E}">
        <p14:creationId xmlns:p14="http://schemas.microsoft.com/office/powerpoint/2010/main" val="2214755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water, sky, outdoor, boat&#10;&#10;Description automatically generated">
            <a:extLst>
              <a:ext uri="{FF2B5EF4-FFF2-40B4-BE49-F238E27FC236}">
                <a16:creationId xmlns:a16="http://schemas.microsoft.com/office/drawing/2014/main" id="{ECD367E0-C04E-A33B-2A8A-9D6123954D6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873" r="1" b="1"/>
          <a:stretch/>
        </p:blipFill>
        <p:spPr>
          <a:xfrm>
            <a:off x="2024743" y="10"/>
            <a:ext cx="10167255" cy="6857990"/>
          </a:xfrm>
          <a:prstGeom prst="rect">
            <a:avLst/>
          </a:prstGeom>
        </p:spPr>
      </p:pic>
      <p:sp>
        <p:nvSpPr>
          <p:cNvPr id="26" name="Rectangle 2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DC2A37E-6745-8F88-22F3-721C821C2DC9}"/>
              </a:ext>
            </a:extLst>
          </p:cNvPr>
          <p:cNvSpPr txBox="1"/>
          <p:nvPr/>
        </p:nvSpPr>
        <p:spPr>
          <a:xfrm>
            <a:off x="152075" y="932676"/>
            <a:ext cx="5531095" cy="4611058"/>
          </a:xfrm>
          <a:prstGeom prst="rect">
            <a:avLst/>
          </a:prstGeom>
        </p:spPr>
        <p:txBody>
          <a:bodyPr vert="horz" lIns="91440" tIns="45720" rIns="91440" bIns="45720" rtlCol="0">
            <a:noAutofit/>
          </a:bodyPr>
          <a:lstStyle/>
          <a:p>
            <a:pPr marR="0">
              <a:lnSpc>
                <a:spcPct val="90000"/>
              </a:lnSpc>
              <a:spcBef>
                <a:spcPts val="0"/>
              </a:spcBef>
              <a:spcAft>
                <a:spcPts val="1500"/>
              </a:spcAft>
            </a:pPr>
            <a:endParaRPr lang="en-US" sz="2800" dirty="0">
              <a:effectLst/>
              <a:latin typeface="Amasis MT Pro Medium" panose="02040604050005020304" pitchFamily="18" charset="0"/>
            </a:endParaRPr>
          </a:p>
          <a:p>
            <a:pPr marR="0">
              <a:lnSpc>
                <a:spcPct val="90000"/>
              </a:lnSpc>
              <a:spcBef>
                <a:spcPts val="0"/>
              </a:spcBef>
              <a:spcAft>
                <a:spcPts val="1500"/>
              </a:spcAft>
            </a:pPr>
            <a:endParaRPr lang="en-US" sz="2800" dirty="0">
              <a:latin typeface="Amasis MT Pro Medium" panose="02040604050005020304" pitchFamily="18" charset="0"/>
            </a:endParaRPr>
          </a:p>
          <a:p>
            <a:pPr marR="0">
              <a:lnSpc>
                <a:spcPct val="90000"/>
              </a:lnSpc>
              <a:spcBef>
                <a:spcPts val="0"/>
              </a:spcBef>
              <a:spcAft>
                <a:spcPts val="1500"/>
              </a:spcAft>
            </a:pPr>
            <a:r>
              <a:rPr lang="en-US" sz="3200" dirty="0">
                <a:effectLst/>
                <a:latin typeface="Amasis MT Pro Medium" panose="02040604050005020304" pitchFamily="18" charset="0"/>
              </a:rPr>
              <a:t>Down in the ship’s crowded hold, the four chaplains circulated among the frightened young men-talking to them, trying to calm their fears about the German U-Boat.</a:t>
            </a:r>
          </a:p>
        </p:txBody>
      </p:sp>
    </p:spTree>
    <p:extLst>
      <p:ext uri="{BB962C8B-B14F-4D97-AF65-F5344CB8AC3E}">
        <p14:creationId xmlns:p14="http://schemas.microsoft.com/office/powerpoint/2010/main" val="2231752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window&#10;&#10;Description automatically generated">
            <a:extLst>
              <a:ext uri="{FF2B5EF4-FFF2-40B4-BE49-F238E27FC236}">
                <a16:creationId xmlns:a16="http://schemas.microsoft.com/office/drawing/2014/main" id="{37992C87-5DD6-973E-FD3A-2BB3E514EF47}"/>
              </a:ext>
            </a:extLst>
          </p:cNvPr>
          <p:cNvPicPr>
            <a:picLocks noChangeAspect="1"/>
          </p:cNvPicPr>
          <p:nvPr/>
        </p:nvPicPr>
        <p:blipFill rotWithShape="1">
          <a:blip r:embed="rId2">
            <a:extLst>
              <a:ext uri="{28A0092B-C50C-407E-A947-70E740481C1C}">
                <a14:useLocalDpi xmlns:a14="http://schemas.microsoft.com/office/drawing/2010/main" val="0"/>
              </a:ext>
            </a:extLst>
          </a:blip>
          <a:srcRect r="567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1345DAC-F760-1268-6172-79424910D992}"/>
              </a:ext>
            </a:extLst>
          </p:cNvPr>
          <p:cNvSpPr txBox="1"/>
          <p:nvPr/>
        </p:nvSpPr>
        <p:spPr>
          <a:xfrm>
            <a:off x="4922874" y="2515238"/>
            <a:ext cx="6572835" cy="3483864"/>
          </a:xfrm>
          <a:prstGeom prst="rect">
            <a:avLst/>
          </a:prstGeom>
        </p:spPr>
        <p:txBody>
          <a:bodyPr vert="horz" lIns="91440" tIns="45720" rIns="91440" bIns="45720" rtlCol="0">
            <a:noAutofit/>
          </a:bodyPr>
          <a:lstStyle/>
          <a:p>
            <a:pPr>
              <a:lnSpc>
                <a:spcPct val="90000"/>
              </a:lnSpc>
              <a:spcAft>
                <a:spcPts val="1500"/>
              </a:spcAft>
            </a:pPr>
            <a:r>
              <a:rPr lang="en-US" sz="2800" dirty="0">
                <a:effectLst/>
                <a:latin typeface="Amasis MT Pro Medium" panose="02040604050005020304" pitchFamily="18" charset="0"/>
              </a:rPr>
              <a:t>At 1:00 in the morning on February 3, the chaplains were still awake when the torpedo struck. The missile exploded in the boiler room, destroying the electric supply, and releasing suffocating clouds of steam and gas. The explosion threw soldiers from bunks and the lights went out as the ship started to sink.</a:t>
            </a:r>
          </a:p>
        </p:txBody>
      </p:sp>
    </p:spTree>
    <p:extLst>
      <p:ext uri="{BB962C8B-B14F-4D97-AF65-F5344CB8AC3E}">
        <p14:creationId xmlns:p14="http://schemas.microsoft.com/office/powerpoint/2010/main" val="3671980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1332</TotalTime>
  <Words>798</Words>
  <Application>Microsoft Macintosh PowerPoint</Application>
  <PresentationFormat>Widescreen</PresentationFormat>
  <Paragraphs>32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Amasis MT Pro Medium</vt:lpstr>
      <vt:lpstr>Arial</vt:lpstr>
      <vt:lpstr>Calibri</vt:lpstr>
      <vt:lpstr>Calibri Light</vt:lpstr>
      <vt:lpstr>Office Theme</vt:lpstr>
      <vt:lpstr>The Four Chaplains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Four Chaplains </dc:title>
  <dc:creator>Cindy Tatum</dc:creator>
  <cp:lastModifiedBy>Kenzie Copeland</cp:lastModifiedBy>
  <cp:revision>4</cp:revision>
  <dcterms:created xsi:type="dcterms:W3CDTF">2023-01-31T16:31:38Z</dcterms:created>
  <dcterms:modified xsi:type="dcterms:W3CDTF">2023-02-01T14:47:48Z</dcterms:modified>
</cp:coreProperties>
</file>