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7" r:id="rId10"/>
    <p:sldId id="268" r:id="rId11"/>
    <p:sldId id="270" r:id="rId12"/>
    <p:sldId id="264" r:id="rId13"/>
    <p:sldId id="266" r:id="rId14"/>
    <p:sldId id="265"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6229-822F-129A-6B60-8B7BB6630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11D62E-DE4B-F32B-FA08-AE01FB78A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D4D58-E53A-C7F7-584B-F519A468C533}"/>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D35878BD-FF2E-2C50-62EA-4ABA1B5E6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6F6DC-90B4-B73C-4AF6-B942B1EDD95A}"/>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20911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3A2-A396-BF00-EBBF-659C6408C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55856D-5F1A-253B-C1CD-F3C8BD233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0AD66-AA1F-4C2F-E97D-B4F86CC6E1DD}"/>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01588352-BD85-F029-C0A4-2549E694B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757D6-317C-0E67-520B-2B0E218E8CCC}"/>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336046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8FF3F-75F8-E6BA-B867-8F4FC3A8C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67A93-B4CB-6608-58D8-AC57A7AA71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C42D6-0BFE-8745-665D-FD0766C2B8E8}"/>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0777AA33-47C4-00BF-6248-FBEDACC1E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40AE3-2AA7-5AA2-5FDD-889A3591E95A}"/>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268941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85E3-5387-E8EF-51BF-894310DF8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63117-B8BC-D88A-8C73-A6B07B3CB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B2E8D-428E-14F9-1BF6-19824AC5A940}"/>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86AAF96D-6BCE-E484-F2F6-847EE769A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BE27-1B59-7FF2-0A3F-FB7E87200A44}"/>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83117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DB23-1ED8-7DF0-8C9D-07B0B6D27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9E250C-6583-A0E5-7EC2-F63BCA53C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CE6B17-4949-3945-6728-421828CA25B0}"/>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F9F9AAD8-E26E-D2F7-CC14-137AFCB48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84E8C-559C-6453-6F83-A8B5FA37E549}"/>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143871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1721-030A-87A3-E608-D380E120B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E0BD4-4419-C852-1F90-5B300E1201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8E5E66-3620-C044-F13A-55F6DAD3A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B7252-9341-5B3B-98F5-D197B716F5F7}"/>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6" name="Footer Placeholder 5">
            <a:extLst>
              <a:ext uri="{FF2B5EF4-FFF2-40B4-BE49-F238E27FC236}">
                <a16:creationId xmlns:a16="http://schemas.microsoft.com/office/drawing/2014/main" id="{B2EC6755-6B26-DD60-F476-DC57370C2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0D538-331E-1083-F0F2-7EE9EC534E6D}"/>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347611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EBE-C3EF-E385-2F03-A8DBB5ADC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4055A-3387-F9AE-00FC-7F88CC2A5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FD422-D319-1650-D1E6-0CD68AB64C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99BF47-8CC2-07A1-E94E-09AAF6534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AA91A-A1C7-8641-4608-215B261BF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062FF-04A7-2D6C-6F47-03005EC1D2B4}"/>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8" name="Footer Placeholder 7">
            <a:extLst>
              <a:ext uri="{FF2B5EF4-FFF2-40B4-BE49-F238E27FC236}">
                <a16:creationId xmlns:a16="http://schemas.microsoft.com/office/drawing/2014/main" id="{9BCD7CA3-5DDE-1D35-0B09-9F6D9C7982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E6BF7-8847-C42A-3BB9-C49036CDDCA6}"/>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414499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4C26-8899-31EB-4E63-CB33FF553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51C99-07A9-A7A5-320F-A6D305863EEF}"/>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4" name="Footer Placeholder 3">
            <a:extLst>
              <a:ext uri="{FF2B5EF4-FFF2-40B4-BE49-F238E27FC236}">
                <a16:creationId xmlns:a16="http://schemas.microsoft.com/office/drawing/2014/main" id="{06255A0B-DEF0-6F7F-AD48-98525BD01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E17B2-8D6B-610F-5096-CD1732A114EF}"/>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38977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DFD1F-5888-580E-7302-626FBF8E1034}"/>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3" name="Footer Placeholder 2">
            <a:extLst>
              <a:ext uri="{FF2B5EF4-FFF2-40B4-BE49-F238E27FC236}">
                <a16:creationId xmlns:a16="http://schemas.microsoft.com/office/drawing/2014/main" id="{1B26A25A-4125-0675-DFC0-5A272218B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3E6-8E0F-DE4C-B537-2D922AAACBEB}"/>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171990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FF36-1E2E-E176-BCD9-A6B9D60F9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A1B00-D56B-08B0-E50B-2CB62569A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EF179-E47C-07DF-4F0F-7FA5A0219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86BE2-A3CD-784B-2F5C-0C6E7EF68CEC}"/>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6" name="Footer Placeholder 5">
            <a:extLst>
              <a:ext uri="{FF2B5EF4-FFF2-40B4-BE49-F238E27FC236}">
                <a16:creationId xmlns:a16="http://schemas.microsoft.com/office/drawing/2014/main" id="{FFBA6BD2-FB09-7C2D-807B-7558E5AC6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F6D9D-EB26-F918-078B-154CFB13E5FB}"/>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66435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AB86-E4F8-DFBC-8C48-C892CB465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C7638-319B-6185-999F-18238F299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3295E0-7AE5-3D52-50C1-1430A5C68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37CF4-65EF-CEF2-C2D6-296AE4671366}"/>
              </a:ext>
            </a:extLst>
          </p:cNvPr>
          <p:cNvSpPr>
            <a:spLocks noGrp="1"/>
          </p:cNvSpPr>
          <p:nvPr>
            <p:ph type="dt" sz="half" idx="10"/>
          </p:nvPr>
        </p:nvSpPr>
        <p:spPr/>
        <p:txBody>
          <a:bodyPr/>
          <a:lstStyle/>
          <a:p>
            <a:fld id="{0D4BFBCE-86C8-4388-AD19-1A22930F0DE9}" type="datetimeFigureOut">
              <a:rPr lang="en-US" smtClean="0"/>
              <a:t>2/15/2023</a:t>
            </a:fld>
            <a:endParaRPr lang="en-US"/>
          </a:p>
        </p:txBody>
      </p:sp>
      <p:sp>
        <p:nvSpPr>
          <p:cNvPr id="6" name="Footer Placeholder 5">
            <a:extLst>
              <a:ext uri="{FF2B5EF4-FFF2-40B4-BE49-F238E27FC236}">
                <a16:creationId xmlns:a16="http://schemas.microsoft.com/office/drawing/2014/main" id="{F185CB0D-8E6F-F5C2-0EF9-E6E2A099A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6EDB9-AB45-0A50-624F-FB2FF336F135}"/>
              </a:ext>
            </a:extLst>
          </p:cNvPr>
          <p:cNvSpPr>
            <a:spLocks noGrp="1"/>
          </p:cNvSpPr>
          <p:nvPr>
            <p:ph type="sldNum" sz="quarter" idx="12"/>
          </p:nvPr>
        </p:nvSpPr>
        <p:spPr/>
        <p:txBody>
          <a:bodyPr/>
          <a:lstStyle/>
          <a:p>
            <a:fld id="{6B27A624-19EB-4766-AA3E-846EB5F48895}" type="slidenum">
              <a:rPr lang="en-US" smtClean="0"/>
              <a:t>‹#›</a:t>
            </a:fld>
            <a:endParaRPr lang="en-US"/>
          </a:p>
        </p:txBody>
      </p:sp>
    </p:spTree>
    <p:extLst>
      <p:ext uri="{BB962C8B-B14F-4D97-AF65-F5344CB8AC3E}">
        <p14:creationId xmlns:p14="http://schemas.microsoft.com/office/powerpoint/2010/main" val="15674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65739-F605-BC79-240F-453DBD994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189D5B-AF62-2261-0181-3F6907790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39F36-5066-C1CF-52C1-C4CD77C41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BFBCE-86C8-4388-AD19-1A22930F0DE9}" type="datetimeFigureOut">
              <a:rPr lang="en-US" smtClean="0"/>
              <a:t>2/15/2023</a:t>
            </a:fld>
            <a:endParaRPr lang="en-US"/>
          </a:p>
        </p:txBody>
      </p:sp>
      <p:sp>
        <p:nvSpPr>
          <p:cNvPr id="5" name="Footer Placeholder 4">
            <a:extLst>
              <a:ext uri="{FF2B5EF4-FFF2-40B4-BE49-F238E27FC236}">
                <a16:creationId xmlns:a16="http://schemas.microsoft.com/office/drawing/2014/main" id="{A4A4AF1B-1EDC-A018-82C4-026D7BA2B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66A71-E12E-E3D3-64E1-3271141F2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7A624-19EB-4766-AA3E-846EB5F48895}" type="slidenum">
              <a:rPr lang="en-US" smtClean="0"/>
              <a:t>‹#›</a:t>
            </a:fld>
            <a:endParaRPr lang="en-US"/>
          </a:p>
        </p:txBody>
      </p:sp>
    </p:spTree>
    <p:extLst>
      <p:ext uri="{BB962C8B-B14F-4D97-AF65-F5344CB8AC3E}">
        <p14:creationId xmlns:p14="http://schemas.microsoft.com/office/powerpoint/2010/main" val="87620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Buffalosoldiersrejpgc.jpg"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18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3034-A1B7-4D81-A1D7-0EB3D37E8F6D}"/>
              </a:ext>
            </a:extLst>
          </p:cNvPr>
          <p:cNvSpPr>
            <a:spLocks noGrp="1"/>
          </p:cNvSpPr>
          <p:nvPr>
            <p:ph type="ctrTitle"/>
          </p:nvPr>
        </p:nvSpPr>
        <p:spPr>
          <a:xfrm>
            <a:off x="0" y="282895"/>
            <a:ext cx="3441290" cy="3707295"/>
          </a:xfrm>
        </p:spPr>
        <p:txBody>
          <a:bodyPr>
            <a:normAutofit fontScale="90000"/>
          </a:bodyPr>
          <a:lstStyle/>
          <a:p>
            <a:r>
              <a:rPr lang="en-US" dirty="0">
                <a:latin typeface="Arial Rounded MT Bold" panose="020F0704030504030204" pitchFamily="34" charset="0"/>
              </a:rPr>
              <a:t>Who Were the </a:t>
            </a:r>
            <a:br>
              <a:rPr lang="en-US" dirty="0">
                <a:latin typeface="Arial Rounded MT Bold" panose="020F0704030504030204" pitchFamily="34" charset="0"/>
              </a:rPr>
            </a:br>
            <a:r>
              <a:rPr lang="en-US" dirty="0">
                <a:latin typeface="Arial Rounded MT Bold" panose="020F0704030504030204" pitchFamily="34" charset="0"/>
              </a:rPr>
              <a:t>Buffalo Soldiers? </a:t>
            </a:r>
          </a:p>
        </p:txBody>
      </p:sp>
      <p:pic>
        <p:nvPicPr>
          <p:cNvPr id="7" name="Picture 6" descr="Graphical user interface, website&#10;&#10;Description automatically generated">
            <a:extLst>
              <a:ext uri="{FF2B5EF4-FFF2-40B4-BE49-F238E27FC236}">
                <a16:creationId xmlns:a16="http://schemas.microsoft.com/office/drawing/2014/main" id="{7139643F-BF85-8C49-4D5B-139CDD471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85042"/>
            <a:ext cx="3441290" cy="972958"/>
          </a:xfrm>
          <a:prstGeom prst="rect">
            <a:avLst/>
          </a:prstGeom>
        </p:spPr>
      </p:pic>
    </p:spTree>
    <p:extLst>
      <p:ext uri="{BB962C8B-B14F-4D97-AF65-F5344CB8AC3E}">
        <p14:creationId xmlns:p14="http://schemas.microsoft.com/office/powerpoint/2010/main" val="367390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men riding horses&#10;&#10;Description automatically generated with low confidence">
            <a:extLst>
              <a:ext uri="{FF2B5EF4-FFF2-40B4-BE49-F238E27FC236}">
                <a16:creationId xmlns:a16="http://schemas.microsoft.com/office/drawing/2014/main" id="{5E76ABB5-828E-0740-9E4C-FF36E1AAE71A}"/>
              </a:ext>
            </a:extLst>
          </p:cNvPr>
          <p:cNvPicPr>
            <a:picLocks noChangeAspect="1"/>
          </p:cNvPicPr>
          <p:nvPr/>
        </p:nvPicPr>
        <p:blipFill rotWithShape="1">
          <a:blip r:embed="rId2">
            <a:extLst>
              <a:ext uri="{28A0092B-C50C-407E-A947-70E740481C1C}">
                <a14:useLocalDpi xmlns:a14="http://schemas.microsoft.com/office/drawing/2010/main" val="0"/>
              </a:ext>
            </a:extLst>
          </a:blip>
          <a:srcRect l="14355" r="161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755466EE-5B38-D3B8-8608-2980CBC88843}"/>
              </a:ext>
            </a:extLst>
          </p:cNvPr>
          <p:cNvSpPr txBox="1"/>
          <p:nvPr/>
        </p:nvSpPr>
        <p:spPr>
          <a:xfrm>
            <a:off x="6901711" y="672860"/>
            <a:ext cx="5290269" cy="5943590"/>
          </a:xfrm>
          <a:prstGeom prst="rect">
            <a:avLst/>
          </a:prstGeom>
        </p:spPr>
        <p:txBody>
          <a:bodyPr vert="horz" lIns="91440" tIns="45720" rIns="91440" bIns="45720" rtlCol="0">
            <a:noAutofit/>
          </a:bodyPr>
          <a:lstStyle/>
          <a:p>
            <a:pPr>
              <a:lnSpc>
                <a:spcPct val="90000"/>
              </a:lnSpc>
              <a:spcAft>
                <a:spcPts val="600"/>
              </a:spcAft>
            </a:pPr>
            <a:r>
              <a:rPr lang="en-US" sz="3600" dirty="0">
                <a:latin typeface="Arial Rounded MT Bold" panose="020F0704030504030204" pitchFamily="34" charset="0"/>
              </a:rPr>
              <a:t>During the Indian Wars, thirteen </a:t>
            </a:r>
            <a:r>
              <a:rPr lang="en-US" sz="3600" b="0" i="0" dirty="0">
                <a:effectLst/>
                <a:latin typeface="Arial Rounded MT Bold" panose="020F0704030504030204" pitchFamily="34" charset="0"/>
              </a:rPr>
              <a:t>enlisted men and six officers from the four regiments earned the nation’s highest military honor, the Congressional </a:t>
            </a:r>
            <a:r>
              <a:rPr lang="en-US" sz="3600" dirty="0">
                <a:latin typeface="Arial Rounded MT Bold" panose="020F0704030504030204" pitchFamily="34" charset="0"/>
              </a:rPr>
              <a:t>Medal of Honor. </a:t>
            </a:r>
            <a:endParaRPr lang="en-US" sz="3600" b="0" i="0" dirty="0">
              <a:effectLst/>
              <a:latin typeface="Arial Rounded MT Bold" panose="020F0704030504030204" pitchFamily="34" charset="0"/>
            </a:endParaRPr>
          </a:p>
        </p:txBody>
      </p:sp>
    </p:spTree>
    <p:extLst>
      <p:ext uri="{BB962C8B-B14F-4D97-AF65-F5344CB8AC3E}">
        <p14:creationId xmlns:p14="http://schemas.microsoft.com/office/powerpoint/2010/main" val="369006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iding horses through a river&#10;&#10;Description automatically generated with medium confidence">
            <a:extLst>
              <a:ext uri="{FF2B5EF4-FFF2-40B4-BE49-F238E27FC236}">
                <a16:creationId xmlns:a16="http://schemas.microsoft.com/office/drawing/2014/main" id="{5CFF0028-9F64-76DF-0067-6D14A9EC8431}"/>
              </a:ext>
            </a:extLst>
          </p:cNvPr>
          <p:cNvPicPr>
            <a:picLocks noChangeAspect="1"/>
          </p:cNvPicPr>
          <p:nvPr/>
        </p:nvPicPr>
        <p:blipFill rotWithShape="1">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222" r="6222" b="-1"/>
          <a:stretch/>
        </p:blipFill>
        <p:spPr>
          <a:xfrm>
            <a:off x="1" y="1"/>
            <a:ext cx="12192000" cy="6857999"/>
          </a:xfrm>
          <a:prstGeom prst="rect">
            <a:avLst/>
          </a:prstGeom>
        </p:spPr>
      </p:pic>
      <p:sp useBgFill="1">
        <p:nvSpPr>
          <p:cNvPr id="13" name="Freeform: Shape 1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AF591083-8F2B-665E-BAFD-23CA217FFD78}"/>
              </a:ext>
            </a:extLst>
          </p:cNvPr>
          <p:cNvSpPr txBox="1"/>
          <p:nvPr/>
        </p:nvSpPr>
        <p:spPr>
          <a:xfrm>
            <a:off x="6272981" y="1120877"/>
            <a:ext cx="4836551" cy="4536120"/>
          </a:xfrm>
          <a:prstGeom prst="rect">
            <a:avLst/>
          </a:prstGeom>
        </p:spPr>
        <p:txBody>
          <a:bodyPr vert="horz" lIns="91440" tIns="45720" rIns="91440" bIns="45720" rtlCol="0" anchor="ctr">
            <a:noAutofit/>
          </a:bodyPr>
          <a:lstStyle/>
          <a:p>
            <a:pPr>
              <a:lnSpc>
                <a:spcPct val="90000"/>
              </a:lnSpc>
              <a:spcAft>
                <a:spcPts val="600"/>
              </a:spcAft>
            </a:pPr>
            <a:r>
              <a:rPr lang="en-US" sz="3600" b="0" i="0" dirty="0">
                <a:effectLst/>
                <a:latin typeface="Arial Rounded MT Bold" panose="020F0704030504030204" pitchFamily="34" charset="0"/>
              </a:rPr>
              <a:t>In addition to the military campaigns, the Buffalo Soldiers served a variety of roles along the frontier, from building roads to escorting the </a:t>
            </a:r>
            <a:r>
              <a:rPr lang="en-US" sz="3600" b="0" i="0" u="none" strike="noStrike" dirty="0">
                <a:effectLst/>
                <a:latin typeface="Arial Rounded MT Bold" panose="020F0704030504030204" pitchFamily="34" charset="0"/>
              </a:rPr>
              <a:t>U.S. mail</a:t>
            </a:r>
            <a:r>
              <a:rPr lang="en-US" sz="3600" b="0" i="0" dirty="0">
                <a:effectLst/>
                <a:latin typeface="Arial Rounded MT Bold" panose="020F0704030504030204" pitchFamily="34" charset="0"/>
              </a:rPr>
              <a:t>.</a:t>
            </a:r>
            <a:endParaRPr lang="en-US" sz="3600" dirty="0">
              <a:latin typeface="Arial Rounded MT Bold" panose="020F0704030504030204" pitchFamily="34" charset="0"/>
            </a:endParaRPr>
          </a:p>
        </p:txBody>
      </p:sp>
      <p:sp>
        <p:nvSpPr>
          <p:cNvPr id="15" name="Freeform: Shape 1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DEDCE1-3CFE-3EA4-8BEA-9918D0B7AC7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Buffalosoldiersrejpgc.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3119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66BDD7A-9657-CCB7-BBED-D571F2292E55}"/>
              </a:ext>
            </a:extLst>
          </p:cNvPr>
          <p:cNvSpPr txBox="1"/>
          <p:nvPr/>
        </p:nvSpPr>
        <p:spPr>
          <a:xfrm>
            <a:off x="134777" y="1038812"/>
            <a:ext cx="4719277" cy="5819188"/>
          </a:xfrm>
          <a:prstGeom prst="rect">
            <a:avLst/>
          </a:prstGeom>
        </p:spPr>
        <p:txBody>
          <a:bodyPr vert="horz" lIns="91440" tIns="45720" rIns="91440" bIns="45720" rtlCol="0">
            <a:noAutofit/>
          </a:bodyPr>
          <a:lstStyle/>
          <a:p>
            <a:pPr marR="0">
              <a:lnSpc>
                <a:spcPct val="90000"/>
              </a:lnSpc>
              <a:spcBef>
                <a:spcPts val="0"/>
              </a:spcBef>
              <a:spcAft>
                <a:spcPts val="600"/>
              </a:spcAft>
            </a:pPr>
            <a:r>
              <a:rPr lang="en-US" sz="3600" dirty="0">
                <a:effectLst/>
                <a:latin typeface="Arial Rounded MT Bold" panose="020F0704030504030204" pitchFamily="34" charset="0"/>
              </a:rPr>
              <a:t>The Buffalo Soldiers also served in the Spanish-American War, the Philippine-American War, the Mexican Border War, World War I, and World War II. </a:t>
            </a:r>
          </a:p>
        </p:txBody>
      </p:sp>
      <p:pic>
        <p:nvPicPr>
          <p:cNvPr id="5" name="Picture 4" descr="A picture containing outdoor, transport, people, group&#10;&#10;Description automatically generated">
            <a:extLst>
              <a:ext uri="{FF2B5EF4-FFF2-40B4-BE49-F238E27FC236}">
                <a16:creationId xmlns:a16="http://schemas.microsoft.com/office/drawing/2014/main" id="{64EAA743-95A4-7BD3-6A61-A9C508838C8C}"/>
              </a:ext>
            </a:extLst>
          </p:cNvPr>
          <p:cNvPicPr>
            <a:picLocks noChangeAspect="1"/>
          </p:cNvPicPr>
          <p:nvPr/>
        </p:nvPicPr>
        <p:blipFill rotWithShape="1">
          <a:blip r:embed="rId2">
            <a:extLst>
              <a:ext uri="{28A0092B-C50C-407E-A947-70E740481C1C}">
                <a14:useLocalDpi xmlns:a14="http://schemas.microsoft.com/office/drawing/2010/main" val="0"/>
              </a:ext>
            </a:extLst>
          </a:blip>
          <a:srcRect r="3" b="3642"/>
          <a:stretch/>
        </p:blipFill>
        <p:spPr>
          <a:xfrm>
            <a:off x="5587758" y="661916"/>
            <a:ext cx="5870539" cy="5557909"/>
          </a:xfrm>
          <a:prstGeom prst="rect">
            <a:avLst/>
          </a:prstGeom>
        </p:spPr>
      </p:pic>
    </p:spTree>
    <p:extLst>
      <p:ext uri="{BB962C8B-B14F-4D97-AF65-F5344CB8AC3E}">
        <p14:creationId xmlns:p14="http://schemas.microsoft.com/office/powerpoint/2010/main" val="379245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cowboy hat and holding an object&#10;&#10;Description automatically generated with medium confidence">
            <a:extLst>
              <a:ext uri="{FF2B5EF4-FFF2-40B4-BE49-F238E27FC236}">
                <a16:creationId xmlns:a16="http://schemas.microsoft.com/office/drawing/2014/main" id="{8F5BB0BA-B79E-4DDD-A5F2-864CEDE40852}"/>
              </a:ext>
            </a:extLst>
          </p:cNvPr>
          <p:cNvPicPr>
            <a:picLocks noChangeAspect="1"/>
          </p:cNvPicPr>
          <p:nvPr/>
        </p:nvPicPr>
        <p:blipFill rotWithShape="1">
          <a:blip r:embed="rId2">
            <a:extLst>
              <a:ext uri="{28A0092B-C50C-407E-A947-70E740481C1C}">
                <a14:useLocalDpi xmlns:a14="http://schemas.microsoft.com/office/drawing/2010/main" val="0"/>
              </a:ext>
            </a:extLst>
          </a:blip>
          <a:srcRect r="1" b="2001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3EE71BB4-2524-D018-265B-B43C1E6E76FB}"/>
              </a:ext>
            </a:extLst>
          </p:cNvPr>
          <p:cNvSpPr txBox="1"/>
          <p:nvPr/>
        </p:nvSpPr>
        <p:spPr>
          <a:xfrm>
            <a:off x="7325033" y="650437"/>
            <a:ext cx="4440246" cy="5022776"/>
          </a:xfrm>
          <a:prstGeom prst="rect">
            <a:avLst/>
          </a:prstGeom>
        </p:spPr>
        <p:txBody>
          <a:bodyPr vert="horz" lIns="91440" tIns="45720" rIns="91440" bIns="45720" rtlCol="0">
            <a:noAutofit/>
          </a:bodyPr>
          <a:lstStyle/>
          <a:p>
            <a:pPr>
              <a:lnSpc>
                <a:spcPct val="90000"/>
              </a:lnSpc>
              <a:spcAft>
                <a:spcPts val="600"/>
              </a:spcAft>
            </a:pPr>
            <a:r>
              <a:rPr lang="en-US" sz="3600" dirty="0">
                <a:effectLst/>
                <a:latin typeface="Arial Rounded MT Bold" panose="020F0704030504030204" pitchFamily="34" charset="0"/>
              </a:rPr>
              <a:t>President Harry S. Truman ordered the end of racial segregation in the military, however the actual achievement of this process in the post-World War II military was slow.</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29684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54B337-5526-3A8C-5A20-76639C2CA187}"/>
              </a:ext>
            </a:extLst>
          </p:cNvPr>
          <p:cNvSpPr txBox="1"/>
          <p:nvPr/>
        </p:nvSpPr>
        <p:spPr>
          <a:xfrm>
            <a:off x="310997" y="1474705"/>
            <a:ext cx="4326194" cy="3908586"/>
          </a:xfrm>
          <a:prstGeom prst="rect">
            <a:avLst/>
          </a:prstGeom>
        </p:spPr>
        <p:txBody>
          <a:bodyPr vert="horz" lIns="91440" tIns="45720" rIns="91440" bIns="45720" rtlCol="0">
            <a:noAutofit/>
          </a:bodyPr>
          <a:lstStyle/>
          <a:p>
            <a:pPr>
              <a:lnSpc>
                <a:spcPct val="90000"/>
              </a:lnSpc>
              <a:spcAft>
                <a:spcPts val="600"/>
              </a:spcAft>
            </a:pPr>
            <a:r>
              <a:rPr lang="en-US" sz="3600" dirty="0">
                <a:effectLst/>
                <a:latin typeface="Arial Rounded MT Bold" panose="020F0704030504030204" pitchFamily="34" charset="0"/>
              </a:rPr>
              <a:t>In 1951, during the Korean War, the last remaining segregated Buffalo Soldier regiments integrated into other units.</a:t>
            </a:r>
            <a:endParaRPr lang="en-US" sz="3600" dirty="0">
              <a:latin typeface="Arial Rounded MT Bold" panose="020F0704030504030204" pitchFamily="34" charset="0"/>
            </a:endParaRPr>
          </a:p>
        </p:txBody>
      </p:sp>
      <p:pic>
        <p:nvPicPr>
          <p:cNvPr id="5" name="Picture 4" descr="A group of men riding horses&#10;&#10;Description automatically generated with low confidence">
            <a:extLst>
              <a:ext uri="{FF2B5EF4-FFF2-40B4-BE49-F238E27FC236}">
                <a16:creationId xmlns:a16="http://schemas.microsoft.com/office/drawing/2014/main" id="{2B9F79B9-CE3C-41F1-CC3F-6298C00E9CEA}"/>
              </a:ext>
            </a:extLst>
          </p:cNvPr>
          <p:cNvPicPr>
            <a:picLocks noChangeAspect="1"/>
          </p:cNvPicPr>
          <p:nvPr/>
        </p:nvPicPr>
        <p:blipFill rotWithShape="1">
          <a:blip r:embed="rId2">
            <a:extLst>
              <a:ext uri="{28A0092B-C50C-407E-A947-70E740481C1C}">
                <a14:useLocalDpi xmlns:a14="http://schemas.microsoft.com/office/drawing/2010/main" val="0"/>
              </a:ext>
            </a:extLst>
          </a:blip>
          <a:srcRect l="15780" r="16356" b="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20313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person in a military uniform&#10;&#10;Description automatically generated with medium confidence">
            <a:extLst>
              <a:ext uri="{FF2B5EF4-FFF2-40B4-BE49-F238E27FC236}">
                <a16:creationId xmlns:a16="http://schemas.microsoft.com/office/drawing/2014/main" id="{03DCDC49-C998-98F9-6D19-BDBCEA6A6654}"/>
              </a:ext>
            </a:extLst>
          </p:cNvPr>
          <p:cNvPicPr>
            <a:picLocks noChangeAspect="1"/>
          </p:cNvPicPr>
          <p:nvPr/>
        </p:nvPicPr>
        <p:blipFill rotWithShape="1">
          <a:blip r:embed="rId2">
            <a:extLst>
              <a:ext uri="{28A0092B-C50C-407E-A947-70E740481C1C}">
                <a14:useLocalDpi xmlns:a14="http://schemas.microsoft.com/office/drawing/2010/main" val="0"/>
              </a:ext>
            </a:extLst>
          </a:blip>
          <a:srcRect t="15054" b="628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TextBox 17">
            <a:extLst>
              <a:ext uri="{FF2B5EF4-FFF2-40B4-BE49-F238E27FC236}">
                <a16:creationId xmlns:a16="http://schemas.microsoft.com/office/drawing/2014/main" id="{F5156A98-2663-CAED-4326-A1C329C341F2}"/>
              </a:ext>
            </a:extLst>
          </p:cNvPr>
          <p:cNvSpPr txBox="1"/>
          <p:nvPr/>
        </p:nvSpPr>
        <p:spPr>
          <a:xfrm>
            <a:off x="108156" y="3429000"/>
            <a:ext cx="12083844" cy="3428990"/>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5100" b="0" i="0" dirty="0">
                <a:effectLst/>
                <a:latin typeface="Arial Rounded MT Bold" panose="020F0704030504030204" pitchFamily="34" charset="0"/>
              </a:rPr>
              <a:t>African American men have fought in every American war, yet the Buffalo Soldiers, two cavalry and four infantry regiments, have a unique place in the history of the United States. </a:t>
            </a:r>
          </a:p>
          <a:p>
            <a:pPr>
              <a:lnSpc>
                <a:spcPct val="90000"/>
              </a:lnSpc>
              <a:spcAft>
                <a:spcPts val="600"/>
              </a:spcAft>
            </a:pPr>
            <a:r>
              <a:rPr lang="en-US" sz="5100" b="0" i="0" dirty="0">
                <a:effectLst/>
                <a:latin typeface="Arial Rounded MT Bold" panose="020F0704030504030204" pitchFamily="34" charset="0"/>
              </a:rPr>
              <a:t>They helped their country to become a vast continental nation through their service </a:t>
            </a:r>
            <a:r>
              <a:rPr lang="en-US" sz="5100" dirty="0">
                <a:latin typeface="Arial Rounded MT Bold" panose="020F0704030504030204" pitchFamily="34" charset="0"/>
              </a:rPr>
              <a:t>during westward expansion. They also fought during World Wars I &amp; II, which solidified the United States as</a:t>
            </a:r>
            <a:r>
              <a:rPr lang="en-US" sz="5100" b="0" i="0" dirty="0">
                <a:effectLst/>
                <a:latin typeface="Arial Rounded MT Bold" panose="020F0704030504030204" pitchFamily="34" charset="0"/>
              </a:rPr>
              <a:t> a world power. </a:t>
            </a:r>
          </a:p>
          <a:p>
            <a:pPr indent="-228600">
              <a:lnSpc>
                <a:spcPct val="90000"/>
              </a:lnSpc>
              <a:spcAft>
                <a:spcPts val="600"/>
              </a:spcAft>
              <a:buFont typeface="Arial" panose="020B0604020202020204" pitchFamily="34" charset="0"/>
              <a:buChar char="•"/>
            </a:pPr>
            <a:endParaRPr lang="en-US" b="0" i="0" dirty="0">
              <a:effectLst/>
            </a:endParaRPr>
          </a:p>
        </p:txBody>
      </p:sp>
    </p:spTree>
    <p:extLst>
      <p:ext uri="{BB962C8B-B14F-4D97-AF65-F5344CB8AC3E}">
        <p14:creationId xmlns:p14="http://schemas.microsoft.com/office/powerpoint/2010/main" val="261713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1ABF6-E38A-C07F-A11E-1DB44292D773}"/>
              </a:ext>
            </a:extLst>
          </p:cNvPr>
          <p:cNvSpPr txBox="1"/>
          <p:nvPr/>
        </p:nvSpPr>
        <p:spPr>
          <a:xfrm>
            <a:off x="49161" y="786185"/>
            <a:ext cx="12093677" cy="5078313"/>
          </a:xfrm>
          <a:prstGeom prst="rect">
            <a:avLst/>
          </a:prstGeom>
          <a:noFill/>
        </p:spPr>
        <p:txBody>
          <a:bodyPr wrap="square">
            <a:spAutoFit/>
          </a:bodyPr>
          <a:lstStyle/>
          <a:p>
            <a:r>
              <a:rPr lang="en-US" sz="3600" b="0" i="0" dirty="0">
                <a:solidFill>
                  <a:srgbClr val="000000"/>
                </a:solidFill>
                <a:effectLst/>
                <a:latin typeface="Arial Rounded MT Bold" panose="020F0704030504030204" pitchFamily="34" charset="0"/>
              </a:rPr>
              <a:t>Even though they faced discrimination in the Army and in the towns where they were stationed, the Buffalo Soldiers persevered and are recognized today for their sacrifices, service and contributions to our country.</a:t>
            </a:r>
          </a:p>
          <a:p>
            <a:pPr algn="l"/>
            <a:r>
              <a:rPr lang="en-US" sz="3600" b="0" i="0" u="sng" dirty="0">
                <a:solidFill>
                  <a:srgbClr val="000000"/>
                </a:solidFill>
                <a:effectLst/>
                <a:latin typeface="Arial Rounded MT Bold" panose="020F0704030504030204" pitchFamily="34" charset="0"/>
              </a:rPr>
              <a:t>Buffalo Soldiers Day </a:t>
            </a:r>
            <a:r>
              <a:rPr lang="en-US" sz="3600" b="0" i="0" dirty="0">
                <a:solidFill>
                  <a:srgbClr val="000000"/>
                </a:solidFill>
                <a:effectLst/>
                <a:latin typeface="Arial Rounded MT Bold" panose="020F0704030504030204" pitchFamily="34" charset="0"/>
              </a:rPr>
              <a:t>is celebrated on July 28</a:t>
            </a:r>
            <a:r>
              <a:rPr lang="en-US" sz="3600" b="0" i="0" baseline="30000" dirty="0">
                <a:solidFill>
                  <a:srgbClr val="000000"/>
                </a:solidFill>
                <a:effectLst/>
                <a:latin typeface="Arial Rounded MT Bold" panose="020F0704030504030204" pitchFamily="34" charset="0"/>
              </a:rPr>
              <a:t>th</a:t>
            </a:r>
            <a:r>
              <a:rPr lang="en-US" sz="3600" b="0" i="0" dirty="0">
                <a:solidFill>
                  <a:srgbClr val="000000"/>
                </a:solidFill>
                <a:effectLst/>
                <a:latin typeface="Arial Rounded MT Bold" panose="020F0704030504030204" pitchFamily="34" charset="0"/>
              </a:rPr>
              <a:t> of each year, commemorating the formation of the first regular Army regiments consisting of African American soldiers in 1866. </a:t>
            </a:r>
            <a:endParaRPr lang="en-US" sz="3600" dirty="0">
              <a:latin typeface="Arial Rounded MT Bold" panose="020F0704030504030204" pitchFamily="34" charset="0"/>
            </a:endParaRPr>
          </a:p>
        </p:txBody>
      </p:sp>
      <p:pic>
        <p:nvPicPr>
          <p:cNvPr id="5" name="Picture 4" descr="A picture containing text, person, posing, military uniform&#10;&#10;Description automatically generated">
            <a:extLst>
              <a:ext uri="{FF2B5EF4-FFF2-40B4-BE49-F238E27FC236}">
                <a16:creationId xmlns:a16="http://schemas.microsoft.com/office/drawing/2014/main" id="{2C43ED1B-144F-606B-AB3C-DABE8C281C7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5690"/>
            <a:ext cx="12192000" cy="6873690"/>
          </a:xfrm>
          <a:prstGeom prst="rect">
            <a:avLst/>
          </a:prstGeom>
        </p:spPr>
      </p:pic>
    </p:spTree>
    <p:extLst>
      <p:ext uri="{BB962C8B-B14F-4D97-AF65-F5344CB8AC3E}">
        <p14:creationId xmlns:p14="http://schemas.microsoft.com/office/powerpoint/2010/main" val="52101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posing, military uniform&#10;&#10;Description automatically generated">
            <a:extLst>
              <a:ext uri="{FF2B5EF4-FFF2-40B4-BE49-F238E27FC236}">
                <a16:creationId xmlns:a16="http://schemas.microsoft.com/office/drawing/2014/main" id="{FF00F3BE-5954-4903-FE65-FC95858D2368}"/>
              </a:ext>
            </a:extLst>
          </p:cNvPr>
          <p:cNvPicPr>
            <a:picLocks noChangeAspect="1"/>
          </p:cNvPicPr>
          <p:nvPr/>
        </p:nvPicPr>
        <p:blipFill rotWithShape="1">
          <a:blip r:embed="rId2">
            <a:extLst>
              <a:ext uri="{28A0092B-C50C-407E-A947-70E740481C1C}">
                <a14:useLocalDpi xmlns:a14="http://schemas.microsoft.com/office/drawing/2010/main" val="0"/>
              </a:ext>
            </a:extLst>
          </a:blip>
          <a:srcRect l="31834" r="8790"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F407C67C-02CD-1AE1-F075-28B27274B48F}"/>
              </a:ext>
            </a:extLst>
          </p:cNvPr>
          <p:cNvSpPr txBox="1"/>
          <p:nvPr/>
        </p:nvSpPr>
        <p:spPr>
          <a:xfrm>
            <a:off x="7056121" y="1264920"/>
            <a:ext cx="4616372" cy="5234008"/>
          </a:xfrm>
          <a:prstGeom prst="rect">
            <a:avLst/>
          </a:prstGeom>
        </p:spPr>
        <p:txBody>
          <a:bodyPr vert="horz" lIns="91440" tIns="45720" rIns="91440" bIns="45720" rtlCol="0">
            <a:noAutofit/>
          </a:bodyPr>
          <a:lstStyle/>
          <a:p>
            <a:pPr>
              <a:lnSpc>
                <a:spcPct val="90000"/>
              </a:lnSpc>
              <a:spcAft>
                <a:spcPts val="600"/>
              </a:spcAft>
            </a:pPr>
            <a:r>
              <a:rPr lang="en-US" sz="3600" b="0" i="0" dirty="0">
                <a:effectLst/>
                <a:latin typeface="Arial Rounded MT Bold" panose="020F0704030504030204" pitchFamily="34" charset="0"/>
              </a:rPr>
              <a:t>The United States Congress passed a law in 1866 authorizing the U.S. Army to form cavalry and infantry regiments of Black men.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22993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9A549-6783-F28C-D9D7-134C2DAF5C06}"/>
              </a:ext>
            </a:extLst>
          </p:cNvPr>
          <p:cNvSpPr>
            <a:spLocks noGrp="1"/>
          </p:cNvSpPr>
          <p:nvPr>
            <p:ph idx="1"/>
          </p:nvPr>
        </p:nvSpPr>
        <p:spPr>
          <a:xfrm>
            <a:off x="207394" y="685342"/>
            <a:ext cx="4725766" cy="5928818"/>
          </a:xfrm>
        </p:spPr>
        <p:txBody>
          <a:bodyPr>
            <a:noAutofit/>
          </a:bodyPr>
          <a:lstStyle/>
          <a:p>
            <a:pPr marL="0" indent="0">
              <a:buNone/>
            </a:pPr>
            <a:r>
              <a:rPr lang="en-US" sz="3600" dirty="0">
                <a:effectLst/>
                <a:latin typeface="Arial Rounded MT Bold" panose="020F0704030504030204" pitchFamily="34" charset="0"/>
                <a:ea typeface="Times New Roman" panose="02020603050405020304" pitchFamily="18" charset="0"/>
              </a:rPr>
              <a:t>Buffalo Soldiers was the nickname given to members of the four African-American cavalry regiments of the U.S. Army who served in the western United States from 1867-1896. </a:t>
            </a:r>
            <a:endParaRPr lang="en-US" sz="3600" b="0" i="0" dirty="0">
              <a:effectLst/>
              <a:latin typeface="Arial Rounded MT Bold" panose="020F0704030504030204" pitchFamily="34" charset="0"/>
            </a:endParaRPr>
          </a:p>
        </p:txBody>
      </p:sp>
      <p:pic>
        <p:nvPicPr>
          <p:cNvPr id="7" name="Picture 6" descr="A picture containing text, horse, riding, dirt&#10;&#10;Description automatically generated">
            <a:extLst>
              <a:ext uri="{FF2B5EF4-FFF2-40B4-BE49-F238E27FC236}">
                <a16:creationId xmlns:a16="http://schemas.microsoft.com/office/drawing/2014/main" id="{591DB468-A673-A9A0-E90F-E4E262423DA7}"/>
              </a:ext>
            </a:extLst>
          </p:cNvPr>
          <p:cNvPicPr>
            <a:picLocks noChangeAspect="1"/>
          </p:cNvPicPr>
          <p:nvPr/>
        </p:nvPicPr>
        <p:blipFill rotWithShape="1">
          <a:blip r:embed="rId2">
            <a:extLst>
              <a:ext uri="{28A0092B-C50C-407E-A947-70E740481C1C}">
                <a14:useLocalDpi xmlns:a14="http://schemas.microsoft.com/office/drawing/2010/main" val="0"/>
              </a:ext>
            </a:extLst>
          </a:blip>
          <a:srcRect t="5608" b="2323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34966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riding a camel&#10;&#10;Description automatically generated">
            <a:extLst>
              <a:ext uri="{FF2B5EF4-FFF2-40B4-BE49-F238E27FC236}">
                <a16:creationId xmlns:a16="http://schemas.microsoft.com/office/drawing/2014/main" id="{01CDD89F-A79B-B463-6A84-CABB9CE1C890}"/>
              </a:ext>
            </a:extLst>
          </p:cNvPr>
          <p:cNvPicPr>
            <a:picLocks noChangeAspect="1"/>
          </p:cNvPicPr>
          <p:nvPr/>
        </p:nvPicPr>
        <p:blipFill rotWithShape="1">
          <a:blip r:embed="rId2">
            <a:extLst>
              <a:ext uri="{28A0092B-C50C-407E-A947-70E740481C1C}">
                <a14:useLocalDpi xmlns:a14="http://schemas.microsoft.com/office/drawing/2010/main" val="0"/>
              </a:ext>
            </a:extLst>
          </a:blip>
          <a:srcRect t="6753" r="1" b="1872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Content Placeholder 4">
            <a:extLst>
              <a:ext uri="{FF2B5EF4-FFF2-40B4-BE49-F238E27FC236}">
                <a16:creationId xmlns:a16="http://schemas.microsoft.com/office/drawing/2014/main" id="{45CED706-AB9B-FA1D-EE77-C0C14E5A9CEA}"/>
              </a:ext>
            </a:extLst>
          </p:cNvPr>
          <p:cNvSpPr>
            <a:spLocks noGrp="1"/>
          </p:cNvSpPr>
          <p:nvPr>
            <p:ph idx="1"/>
          </p:nvPr>
        </p:nvSpPr>
        <p:spPr>
          <a:xfrm>
            <a:off x="6705600" y="1363979"/>
            <a:ext cx="5333999" cy="4130040"/>
          </a:xfrm>
        </p:spPr>
        <p:txBody>
          <a:bodyPr>
            <a:noAutofit/>
          </a:bodyPr>
          <a:lstStyle/>
          <a:p>
            <a:pPr marL="0" indent="0">
              <a:lnSpc>
                <a:spcPct val="100000"/>
              </a:lnSpc>
              <a:spcBef>
                <a:spcPts val="0"/>
              </a:spcBef>
              <a:buNone/>
            </a:pPr>
            <a:r>
              <a:rPr lang="en-US" sz="3600" dirty="0">
                <a:effectLst/>
                <a:latin typeface="Arial Rounded MT Bold" panose="020F0704030504030204" pitchFamily="34" charset="0"/>
                <a:ea typeface="Times New Roman" panose="02020603050405020304" pitchFamily="18" charset="0"/>
              </a:rPr>
              <a:t>Many of the young men who served in these units were former slaves. </a:t>
            </a:r>
          </a:p>
          <a:p>
            <a:pPr marL="0" indent="0">
              <a:lnSpc>
                <a:spcPct val="100000"/>
              </a:lnSpc>
              <a:spcBef>
                <a:spcPts val="0"/>
              </a:spcBef>
              <a:buNone/>
            </a:pPr>
            <a:r>
              <a:rPr lang="en-US" sz="3600" dirty="0">
                <a:effectLst/>
                <a:latin typeface="Arial Rounded MT Bold" panose="020F0704030504030204" pitchFamily="34" charset="0"/>
                <a:ea typeface="Times New Roman" panose="02020603050405020304" pitchFamily="18" charset="0"/>
              </a:rPr>
              <a:t>They wanted a life with more opportunities after the Civil War.</a:t>
            </a:r>
            <a:r>
              <a:rPr lang="en-US" sz="3600" dirty="0">
                <a:effectLst/>
                <a:latin typeface="Arial" panose="020B0604020202020204" pitchFamily="34" charset="0"/>
                <a:ea typeface="Times New Roman" panose="02020603050405020304" pitchFamily="18" charset="0"/>
              </a:rPr>
              <a:t>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2801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064DD8B-7985-EF73-58E2-24ABF3E0D65C}"/>
              </a:ext>
            </a:extLst>
          </p:cNvPr>
          <p:cNvSpPr txBox="1"/>
          <p:nvPr/>
        </p:nvSpPr>
        <p:spPr>
          <a:xfrm>
            <a:off x="182880" y="158632"/>
            <a:ext cx="5125270" cy="6510760"/>
          </a:xfrm>
          <a:prstGeom prst="rect">
            <a:avLst/>
          </a:prstGeom>
        </p:spPr>
        <p:txBody>
          <a:bodyPr vert="horz" lIns="91440" tIns="45720" rIns="91440" bIns="45720" rtlCol="0" anchor="b">
            <a:noAutofit/>
          </a:bodyPr>
          <a:lstStyle/>
          <a:p>
            <a:pPr marL="0" indent="0">
              <a:lnSpc>
                <a:spcPct val="90000"/>
              </a:lnSpc>
              <a:spcBef>
                <a:spcPct val="0"/>
              </a:spcBef>
              <a:spcAft>
                <a:spcPts val="600"/>
              </a:spcAft>
            </a:pPr>
            <a:endParaRPr lang="en-US" sz="3600" kern="1200" dirty="0">
              <a:solidFill>
                <a:schemeClr val="tx1"/>
              </a:solidFill>
              <a:effectLst/>
              <a:latin typeface="Arial Rounded MT Bold" panose="020F0704030504030204" pitchFamily="34" charset="0"/>
              <a:ea typeface="+mj-ea"/>
              <a:cs typeface="+mj-cs"/>
            </a:endParaRPr>
          </a:p>
          <a:p>
            <a:pPr marL="0" indent="0">
              <a:lnSpc>
                <a:spcPct val="90000"/>
              </a:lnSpc>
              <a:spcBef>
                <a:spcPct val="0"/>
              </a:spcBef>
              <a:spcAft>
                <a:spcPts val="600"/>
              </a:spcAft>
            </a:pPr>
            <a:endParaRPr lang="en-US" sz="3600" dirty="0">
              <a:latin typeface="Arial Rounded MT Bold" panose="020F0704030504030204" pitchFamily="34" charset="0"/>
              <a:ea typeface="+mj-ea"/>
              <a:cs typeface="+mj-cs"/>
            </a:endParaRPr>
          </a:p>
          <a:p>
            <a:pPr marL="0" indent="0">
              <a:lnSpc>
                <a:spcPct val="90000"/>
              </a:lnSpc>
              <a:spcBef>
                <a:spcPct val="0"/>
              </a:spcBef>
              <a:spcAft>
                <a:spcPts val="600"/>
              </a:spcAft>
            </a:pPr>
            <a:r>
              <a:rPr lang="en-US" sz="3600" kern="1200" dirty="0">
                <a:solidFill>
                  <a:schemeClr val="tx1"/>
                </a:solidFill>
                <a:effectLst/>
                <a:latin typeface="Arial Rounded MT Bold" panose="020F0704030504030204" pitchFamily="34" charset="0"/>
                <a:ea typeface="+mj-ea"/>
                <a:cs typeface="+mj-cs"/>
              </a:rPr>
              <a:t>The military offered  former slaves better opportunities than they had in the south.</a:t>
            </a:r>
          </a:p>
          <a:p>
            <a:pPr marL="0" indent="0">
              <a:lnSpc>
                <a:spcPct val="90000"/>
              </a:lnSpc>
              <a:spcBef>
                <a:spcPct val="0"/>
              </a:spcBef>
              <a:spcAft>
                <a:spcPts val="600"/>
              </a:spcAft>
            </a:pPr>
            <a:r>
              <a:rPr lang="en-US" sz="3600" kern="1200" dirty="0">
                <a:solidFill>
                  <a:schemeClr val="tx1"/>
                </a:solidFill>
                <a:latin typeface="Arial Rounded MT Bold" panose="020F0704030504030204" pitchFamily="34" charset="0"/>
                <a:ea typeface="+mj-ea"/>
                <a:cs typeface="+mj-cs"/>
              </a:rPr>
              <a:t>The soldiers were paid $13.00 per month in 1866, which equaled</a:t>
            </a:r>
            <a:r>
              <a:rPr lang="en-US" sz="3600" dirty="0">
                <a:latin typeface="Arial Rounded MT Bold" panose="020F0704030504030204" pitchFamily="34" charset="0"/>
                <a:ea typeface="+mj-ea"/>
                <a:cs typeface="+mj-cs"/>
              </a:rPr>
              <a:t> to approximately $233.00 in 2022.</a:t>
            </a:r>
          </a:p>
          <a:p>
            <a:pPr marL="0" indent="0">
              <a:lnSpc>
                <a:spcPct val="90000"/>
              </a:lnSpc>
              <a:spcBef>
                <a:spcPct val="0"/>
              </a:spcBef>
              <a:spcAft>
                <a:spcPts val="600"/>
              </a:spcAft>
            </a:pPr>
            <a:endParaRPr lang="en-US" sz="3600" kern="1200" dirty="0">
              <a:solidFill>
                <a:schemeClr val="tx1"/>
              </a:solidFill>
              <a:latin typeface="Arial Rounded MT Bold" panose="020F0704030504030204" pitchFamily="34" charset="0"/>
              <a:ea typeface="+mj-ea"/>
              <a:cs typeface="+mj-cs"/>
            </a:endParaRPr>
          </a:p>
        </p:txBody>
      </p:sp>
      <p:pic>
        <p:nvPicPr>
          <p:cNvPr id="5" name="Picture 4" descr="A person holding a horse&#10;&#10;Description automatically generated with medium confidence">
            <a:extLst>
              <a:ext uri="{FF2B5EF4-FFF2-40B4-BE49-F238E27FC236}">
                <a16:creationId xmlns:a16="http://schemas.microsoft.com/office/drawing/2014/main" id="{29C96283-AB63-0F0B-2919-662BDD2CC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373" y="578738"/>
            <a:ext cx="4567404" cy="5670549"/>
          </a:xfrm>
          <a:prstGeom prst="ellipse">
            <a:avLst/>
          </a:prstGeom>
          <a:ln>
            <a:noFill/>
          </a:ln>
          <a:effectLst>
            <a:softEdge rad="112500"/>
          </a:effectLst>
        </p:spPr>
      </p:pic>
    </p:spTree>
    <p:extLst>
      <p:ext uri="{BB962C8B-B14F-4D97-AF65-F5344CB8AC3E}">
        <p14:creationId xmlns:p14="http://schemas.microsoft.com/office/powerpoint/2010/main" val="136001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uniform&#10;&#10;Description automatically generated with low confidence">
            <a:extLst>
              <a:ext uri="{FF2B5EF4-FFF2-40B4-BE49-F238E27FC236}">
                <a16:creationId xmlns:a16="http://schemas.microsoft.com/office/drawing/2014/main" id="{4C2F8FC1-0198-6168-8D26-90EFFD9FD9A3}"/>
              </a:ext>
            </a:extLst>
          </p:cNvPr>
          <p:cNvPicPr>
            <a:picLocks noChangeAspect="1"/>
          </p:cNvPicPr>
          <p:nvPr/>
        </p:nvPicPr>
        <p:blipFill rotWithShape="1">
          <a:blip r:embed="rId2">
            <a:extLst>
              <a:ext uri="{28A0092B-C50C-407E-A947-70E740481C1C}">
                <a14:useLocalDpi xmlns:a14="http://schemas.microsoft.com/office/drawing/2010/main" val="0"/>
              </a:ext>
            </a:extLst>
          </a:blip>
          <a:srcRect t="14518" r="2" b="14849"/>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11F83574-F1A7-C611-F447-48E0F385F5FE}"/>
              </a:ext>
            </a:extLst>
          </p:cNvPr>
          <p:cNvSpPr txBox="1"/>
          <p:nvPr/>
        </p:nvSpPr>
        <p:spPr>
          <a:xfrm>
            <a:off x="7015701" y="1264462"/>
            <a:ext cx="4809192" cy="4862018"/>
          </a:xfrm>
          <a:prstGeom prst="rect">
            <a:avLst/>
          </a:prstGeom>
        </p:spPr>
        <p:txBody>
          <a:bodyPr vert="horz" lIns="91440" tIns="45720" rIns="91440" bIns="45720" rtlCol="0">
            <a:noAutofit/>
          </a:bodyPr>
          <a:lstStyle/>
          <a:p>
            <a:pPr>
              <a:lnSpc>
                <a:spcPct val="90000"/>
              </a:lnSpc>
              <a:spcAft>
                <a:spcPts val="600"/>
              </a:spcAft>
            </a:pPr>
            <a:r>
              <a:rPr lang="en-US" sz="3600" dirty="0">
                <a:effectLst/>
                <a:latin typeface="Arial Rounded MT Bold" panose="020F0704030504030204" pitchFamily="34" charset="0"/>
              </a:rPr>
              <a:t>The Buffalo Soldiers became pioneers of Westward expansion and participated in every major conflict of the late nineteenth and early twentieth Centuries.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04271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26A0B297-E748-9C8E-8EA5-0E23234E40C8}"/>
              </a:ext>
            </a:extLst>
          </p:cNvPr>
          <p:cNvPicPr>
            <a:picLocks noChangeAspect="1"/>
          </p:cNvPicPr>
          <p:nvPr/>
        </p:nvPicPr>
        <p:blipFill rotWithShape="1">
          <a:blip r:embed="rId2">
            <a:extLst>
              <a:ext uri="{28A0092B-C50C-407E-A947-70E740481C1C}">
                <a14:useLocalDpi xmlns:a14="http://schemas.microsoft.com/office/drawing/2010/main" val="0"/>
              </a:ext>
            </a:extLst>
          </a:blip>
          <a:srcRect l="11135" r="11879"/>
          <a:stretch/>
        </p:blipFill>
        <p:spPr>
          <a:xfrm>
            <a:off x="6263640" y="10"/>
            <a:ext cx="5928360"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3" name="TextBox 2">
            <a:extLst>
              <a:ext uri="{FF2B5EF4-FFF2-40B4-BE49-F238E27FC236}">
                <a16:creationId xmlns:a16="http://schemas.microsoft.com/office/drawing/2014/main" id="{6CFE7B67-F23D-0B67-7130-CB904DA7CFDE}"/>
              </a:ext>
            </a:extLst>
          </p:cNvPr>
          <p:cNvSpPr txBox="1"/>
          <p:nvPr/>
        </p:nvSpPr>
        <p:spPr>
          <a:xfrm>
            <a:off x="335281" y="640080"/>
            <a:ext cx="6258466" cy="5813127"/>
          </a:xfrm>
          <a:prstGeom prst="rect">
            <a:avLst/>
          </a:prstGeom>
        </p:spPr>
        <p:txBody>
          <a:bodyPr vert="horz" lIns="91440" tIns="45720" rIns="91440" bIns="45720" rtlCol="0">
            <a:normAutofit fontScale="77500" lnSpcReduction="20000"/>
          </a:bodyPr>
          <a:lstStyle/>
          <a:p>
            <a:pPr marR="0" indent="-228600">
              <a:lnSpc>
                <a:spcPct val="90000"/>
              </a:lnSpc>
              <a:spcBef>
                <a:spcPts val="0"/>
              </a:spcBef>
              <a:spcAft>
                <a:spcPts val="600"/>
              </a:spcAft>
              <a:buFont typeface="Arial" panose="020B0604020202020204" pitchFamily="34" charset="0"/>
              <a:buChar char="•"/>
            </a:pPr>
            <a:endParaRPr lang="en-US" sz="2000" dirty="0"/>
          </a:p>
          <a:p>
            <a:pPr marR="0">
              <a:lnSpc>
                <a:spcPct val="90000"/>
              </a:lnSpc>
              <a:spcBef>
                <a:spcPts val="0"/>
              </a:spcBef>
              <a:spcAft>
                <a:spcPts val="600"/>
              </a:spcAft>
            </a:pPr>
            <a:r>
              <a:rPr lang="en-US" sz="5100" dirty="0">
                <a:latin typeface="Arial Rounded MT Bold" panose="020F0704030504030204" pitchFamily="34" charset="0"/>
              </a:rPr>
              <a:t>Through out the era of the Indian Wars, approximately 20 percent of the U.S. Calvary troopers were Black, and they fought in over 177 engagements. Their combat skills, bravery, and looks on the battlefield inspired the Indians to call them Buffalo Soldiers. </a:t>
            </a:r>
          </a:p>
        </p:txBody>
      </p:sp>
    </p:spTree>
    <p:extLst>
      <p:ext uri="{BB962C8B-B14F-4D97-AF65-F5344CB8AC3E}">
        <p14:creationId xmlns:p14="http://schemas.microsoft.com/office/powerpoint/2010/main" val="195667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horse&#10;&#10;Description automatically generated with low confidence">
            <a:extLst>
              <a:ext uri="{FF2B5EF4-FFF2-40B4-BE49-F238E27FC236}">
                <a16:creationId xmlns:a16="http://schemas.microsoft.com/office/drawing/2014/main" id="{2E964536-A579-33EB-C7F5-9D71FD0FD19D}"/>
              </a:ext>
            </a:extLst>
          </p:cNvPr>
          <p:cNvPicPr>
            <a:picLocks noChangeAspect="1"/>
          </p:cNvPicPr>
          <p:nvPr/>
        </p:nvPicPr>
        <p:blipFill rotWithShape="1">
          <a:blip r:embed="rId2">
            <a:extLst>
              <a:ext uri="{28A0092B-C50C-407E-A947-70E740481C1C}">
                <a14:useLocalDpi xmlns:a14="http://schemas.microsoft.com/office/drawing/2010/main" val="0"/>
              </a:ext>
            </a:extLst>
          </a:blip>
          <a:srcRect l="15074" r="844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CFB49B03-E93A-1E23-2AB9-79FCF6880DF5}"/>
              </a:ext>
            </a:extLst>
          </p:cNvPr>
          <p:cNvSpPr txBox="1"/>
          <p:nvPr/>
        </p:nvSpPr>
        <p:spPr>
          <a:xfrm>
            <a:off x="7476858" y="995120"/>
            <a:ext cx="4140013" cy="5359959"/>
          </a:xfrm>
          <a:prstGeom prst="rect">
            <a:avLst/>
          </a:prstGeom>
        </p:spPr>
        <p:txBody>
          <a:bodyPr vert="horz" lIns="91440" tIns="45720" rIns="91440" bIns="45720" rtlCol="0">
            <a:noAutofit/>
          </a:bodyPr>
          <a:lstStyle/>
          <a:p>
            <a:pPr marR="0">
              <a:lnSpc>
                <a:spcPct val="90000"/>
              </a:lnSpc>
              <a:spcBef>
                <a:spcPts val="0"/>
              </a:spcBef>
              <a:spcAft>
                <a:spcPts val="600"/>
              </a:spcAft>
            </a:pPr>
            <a:r>
              <a:rPr lang="en-US" sz="3600" dirty="0">
                <a:latin typeface="Arial Rounded MT Bold" panose="020F0704030504030204" pitchFamily="34" charset="0"/>
              </a:rPr>
              <a:t>It was a name that symbolized the Native Americans respect for the Buffalo Soldiers’ bravery and valor. The Buffalo Soldiers wore the name with pride.</a:t>
            </a:r>
          </a:p>
        </p:txBody>
      </p:sp>
    </p:spTree>
    <p:extLst>
      <p:ext uri="{BB962C8B-B14F-4D97-AF65-F5344CB8AC3E}">
        <p14:creationId xmlns:p14="http://schemas.microsoft.com/office/powerpoint/2010/main" val="36325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person, group&#10;&#10;Description automatically generated">
            <a:extLst>
              <a:ext uri="{FF2B5EF4-FFF2-40B4-BE49-F238E27FC236}">
                <a16:creationId xmlns:a16="http://schemas.microsoft.com/office/drawing/2014/main" id="{E7FB95AF-3DB0-11FC-B363-32AFD0AA942E}"/>
              </a:ext>
            </a:extLst>
          </p:cNvPr>
          <p:cNvPicPr>
            <a:picLocks noChangeAspect="1"/>
          </p:cNvPicPr>
          <p:nvPr/>
        </p:nvPicPr>
        <p:blipFill rotWithShape="1">
          <a:blip r:embed="rId2">
            <a:extLst>
              <a:ext uri="{28A0092B-C50C-407E-A947-70E740481C1C}">
                <a14:useLocalDpi xmlns:a14="http://schemas.microsoft.com/office/drawing/2010/main" val="0"/>
              </a:ext>
            </a:extLst>
          </a:blip>
          <a:srcRect b="317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4699A-9289-2E6F-7760-15E820B164E4}"/>
              </a:ext>
            </a:extLst>
          </p:cNvPr>
          <p:cNvSpPr txBox="1"/>
          <p:nvPr/>
        </p:nvSpPr>
        <p:spPr>
          <a:xfrm>
            <a:off x="120570" y="445615"/>
            <a:ext cx="5134337" cy="6412375"/>
          </a:xfrm>
          <a:prstGeom prst="rect">
            <a:avLst/>
          </a:prstGeom>
        </p:spPr>
        <p:txBody>
          <a:bodyPr vert="horz" lIns="91440" tIns="45720" rIns="91440" bIns="45720" rtlCol="0">
            <a:noAutofit/>
          </a:bodyPr>
          <a:lstStyle/>
          <a:p>
            <a:pPr>
              <a:lnSpc>
                <a:spcPct val="90000"/>
              </a:lnSpc>
              <a:spcAft>
                <a:spcPts val="600"/>
              </a:spcAft>
            </a:pPr>
            <a:r>
              <a:rPr lang="en-US" sz="3600" b="0" i="0" dirty="0">
                <a:effectLst/>
                <a:latin typeface="Arial Rounded MT Bold" panose="020F0704030504030204" pitchFamily="34" charset="0"/>
              </a:rPr>
              <a:t>From 1867 to the early 1890s, these regiments served at a variety of posts in the Southwestern </a:t>
            </a:r>
            <a:r>
              <a:rPr lang="en-US" sz="3600" b="0" i="0" u="none" strike="noStrike" dirty="0">
                <a:effectLst/>
                <a:latin typeface="Arial Rounded MT Bold" panose="020F0704030504030204" pitchFamily="34" charset="0"/>
              </a:rPr>
              <a:t>United States</a:t>
            </a:r>
            <a:r>
              <a:rPr lang="en-US" sz="3600" b="0" i="0" dirty="0">
                <a:effectLst/>
                <a:latin typeface="Arial Rounded MT Bold" panose="020F0704030504030204" pitchFamily="34" charset="0"/>
              </a:rPr>
              <a:t> and the </a:t>
            </a:r>
            <a:r>
              <a:rPr lang="en-US" sz="3600" b="0" i="0" u="none" strike="noStrike" dirty="0">
                <a:effectLst/>
                <a:latin typeface="Arial Rounded MT Bold" panose="020F0704030504030204" pitchFamily="34" charset="0"/>
              </a:rPr>
              <a:t>Great Plains</a:t>
            </a:r>
            <a:r>
              <a:rPr lang="en-US" sz="3600" b="0" i="0" dirty="0">
                <a:effectLst/>
                <a:latin typeface="Arial Rounded MT Bold" panose="020F0704030504030204" pitchFamily="34" charset="0"/>
              </a:rPr>
              <a:t> regions. They participated in most of the military campaigns in these areas and earned a distinguished record.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764299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553</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Calibri Light</vt:lpstr>
      <vt:lpstr>Office Theme</vt:lpstr>
      <vt:lpstr>Who Were the  Buffalo Soldiers?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Buffalo Soldiers? </dc:title>
  <dc:creator>Cindy Tatum</dc:creator>
  <cp:lastModifiedBy>Cindy Tatum</cp:lastModifiedBy>
  <cp:revision>5</cp:revision>
  <dcterms:created xsi:type="dcterms:W3CDTF">2023-01-22T18:00:12Z</dcterms:created>
  <dcterms:modified xsi:type="dcterms:W3CDTF">2023-02-15T16:33:04Z</dcterms:modified>
</cp:coreProperties>
</file>